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  <p:sldMasterId id="2147483856" r:id="rId2"/>
    <p:sldMasterId id="2147484243" r:id="rId3"/>
    <p:sldMasterId id="2147484257" r:id="rId4"/>
    <p:sldMasterId id="2147484271" r:id="rId5"/>
  </p:sldMasterIdLst>
  <p:notesMasterIdLst>
    <p:notesMasterId r:id="rId18"/>
  </p:notesMasterIdLst>
  <p:handoutMasterIdLst>
    <p:handoutMasterId r:id="rId19"/>
  </p:handoutMasterIdLst>
  <p:sldIdLst>
    <p:sldId id="407" r:id="rId6"/>
    <p:sldId id="416" r:id="rId7"/>
    <p:sldId id="419" r:id="rId8"/>
    <p:sldId id="420" r:id="rId9"/>
    <p:sldId id="408" r:id="rId10"/>
    <p:sldId id="410" r:id="rId11"/>
    <p:sldId id="405" r:id="rId12"/>
    <p:sldId id="412" r:id="rId13"/>
    <p:sldId id="401" r:id="rId14"/>
    <p:sldId id="409" r:id="rId15"/>
    <p:sldId id="422" r:id="rId16"/>
    <p:sldId id="423" r:id="rId17"/>
  </p:sldIdLst>
  <p:sldSz cx="10693400" cy="756126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48693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897442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4618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794911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43642" algn="l" defTabSz="897442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692369" algn="l" defTabSz="897442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141095" algn="l" defTabSz="897442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589823" algn="l" defTabSz="897442" rtl="0" eaLnBrk="1" latinLnBrk="0" hangingPunct="1">
      <a:defRPr sz="21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0A88"/>
    <a:srgbClr val="FFCC99"/>
    <a:srgbClr val="DDDDDD"/>
    <a:srgbClr val="CCECFF"/>
    <a:srgbClr val="FF7C80"/>
    <a:srgbClr val="53D2FF"/>
    <a:srgbClr val="99CCFF"/>
    <a:srgbClr val="FF99CC"/>
    <a:srgbClr val="CAE8A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94660"/>
  </p:normalViewPr>
  <p:slideViewPr>
    <p:cSldViewPr>
      <p:cViewPr>
        <p:scale>
          <a:sx n="75" d="100"/>
          <a:sy n="75" d="100"/>
        </p:scale>
        <p:origin x="-1387" y="-58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0699" y="1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FBE6067-BFC5-4425-9733-70887DD449FF}" type="datetimeFigureOut">
              <a:rPr lang="ru-RU"/>
              <a:pPr>
                <a:defRPr/>
              </a:pPr>
              <a:t>15.06.2015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42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0699" y="9428242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C2EACAC-2149-4D19-8115-0B8B1511F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37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0699" y="1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1D4F015-382B-4ABC-9C14-5883F40AF20A}" type="datetimeFigureOut">
              <a:rPr lang="ru-RU"/>
              <a:pPr>
                <a:defRPr/>
              </a:pPr>
              <a:t>15.06.2015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58825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9" tIns="45666" rIns="91329" bIns="45666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5711"/>
            <a:ext cx="5426074" cy="4466511"/>
          </a:xfrm>
          <a:prstGeom prst="rect">
            <a:avLst/>
          </a:prstGeom>
        </p:spPr>
        <p:txBody>
          <a:bodyPr vert="horz" lIns="91329" tIns="45666" rIns="91329" bIns="45666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0699" y="9428242"/>
            <a:ext cx="2939519" cy="496809"/>
          </a:xfrm>
          <a:prstGeom prst="rect">
            <a:avLst/>
          </a:prstGeom>
        </p:spPr>
        <p:txBody>
          <a:bodyPr vert="horz" lIns="91329" tIns="45666" rIns="91329" bIns="45666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A0FE0BC-2111-4780-9BAB-71E2A4AC7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8350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4869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897442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4618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794911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43642" algn="l" defTabSz="8974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692369" algn="l" defTabSz="8974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41095" algn="l" defTabSz="8974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589823" algn="l" defTabSz="8974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9010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20"/>
            <a:ext cx="7485380" cy="1932323"/>
          </a:xfrm>
        </p:spPr>
        <p:txBody>
          <a:bodyPr/>
          <a:lstStyle>
            <a:lvl1pPr marL="0" indent="0" algn="ctr">
              <a:buNone/>
              <a:defRPr/>
            </a:lvl1pPr>
            <a:lvl2pPr marL="511870" indent="0" algn="ctr">
              <a:buNone/>
              <a:defRPr/>
            </a:lvl2pPr>
            <a:lvl3pPr marL="1023725" indent="0" algn="ctr">
              <a:buNone/>
              <a:defRPr/>
            </a:lvl3pPr>
            <a:lvl4pPr marL="1535583" indent="0" algn="ctr">
              <a:buNone/>
              <a:defRPr/>
            </a:lvl4pPr>
            <a:lvl5pPr marL="2047456" indent="0" algn="ctr">
              <a:buNone/>
              <a:defRPr/>
            </a:lvl5pPr>
            <a:lvl6pPr marL="2559317" indent="0" algn="ctr">
              <a:buNone/>
              <a:defRPr/>
            </a:lvl6pPr>
            <a:lvl7pPr marL="3071178" indent="0" algn="ctr">
              <a:buNone/>
              <a:defRPr/>
            </a:lvl7pPr>
            <a:lvl8pPr marL="3583047" indent="0" algn="ctr">
              <a:buNone/>
              <a:defRPr/>
            </a:lvl8pPr>
            <a:lvl9pPr marL="409490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1CF8D-0F5B-4D88-98CD-B6CCBA21D0FA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7498F-3FA0-4CE4-A1C1-095E0CDCB9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930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19DAD-9EDF-4171-B3A9-347AD0F5CA4F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CE4D7-4260-4225-B3D9-1E530E5371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497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23011" y="127889"/>
            <a:ext cx="2435719" cy="663185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12142" y="127889"/>
            <a:ext cx="7132646" cy="663185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5B7D2-D4E1-416F-8BD0-D9618C2C9FDC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045BE-1BAC-4DE6-972F-32A924640A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124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12266" y="127889"/>
            <a:ext cx="9746589" cy="6631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069340" y="6892651"/>
            <a:ext cx="2316903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9EFEA-0258-4552-A38D-C0C9E356B541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920913" y="6889151"/>
            <a:ext cx="3475355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930938" y="6889151"/>
            <a:ext cx="2227792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51720-F421-40EF-BA66-DF66BA6E98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038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45" y="127773"/>
            <a:ext cx="9611065" cy="952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9340" y="1764295"/>
            <a:ext cx="9089390" cy="4995334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69340" y="6892651"/>
            <a:ext cx="2316903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C6F71-FCF0-4121-936D-32CD67FA4687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20913" y="6889151"/>
            <a:ext cx="3475355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30938" y="6889151"/>
            <a:ext cx="2227792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9CE26-CA63-4244-980B-73E4540C0F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925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9007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20"/>
            <a:ext cx="7485380" cy="1932323"/>
          </a:xfrm>
        </p:spPr>
        <p:txBody>
          <a:bodyPr/>
          <a:lstStyle>
            <a:lvl1pPr marL="0" indent="0" algn="ctr">
              <a:buNone/>
              <a:defRPr/>
            </a:lvl1pPr>
            <a:lvl2pPr marL="512050" indent="0" algn="ctr">
              <a:buNone/>
              <a:defRPr/>
            </a:lvl2pPr>
            <a:lvl3pPr marL="1024085" indent="0" algn="ctr">
              <a:buNone/>
              <a:defRPr/>
            </a:lvl3pPr>
            <a:lvl4pPr marL="1536126" indent="0" algn="ctr">
              <a:buNone/>
              <a:defRPr/>
            </a:lvl4pPr>
            <a:lvl5pPr marL="2048179" indent="0" algn="ctr">
              <a:buNone/>
              <a:defRPr/>
            </a:lvl5pPr>
            <a:lvl6pPr marL="2560220" indent="0" algn="ctr">
              <a:buNone/>
              <a:defRPr/>
            </a:lvl6pPr>
            <a:lvl7pPr marL="3072263" indent="0" algn="ctr">
              <a:buNone/>
              <a:defRPr/>
            </a:lvl7pPr>
            <a:lvl8pPr marL="3584312" indent="0" algn="ctr">
              <a:buNone/>
              <a:defRPr/>
            </a:lvl8pPr>
            <a:lvl9pPr marL="409635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50B0E-60A1-4094-823A-88914CA6D4B2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7498F-3FA0-4CE4-A1C1-095E0CDCB9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20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E5195-95E1-4557-8B2D-61FDD466DBC4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B087-EA33-461E-8155-3708596650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33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927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/>
            </a:lvl1pPr>
            <a:lvl2pPr marL="512050" indent="0">
              <a:buNone/>
              <a:defRPr sz="2100"/>
            </a:lvl2pPr>
            <a:lvl3pPr marL="1024085" indent="0">
              <a:buNone/>
              <a:defRPr sz="1800"/>
            </a:lvl3pPr>
            <a:lvl4pPr marL="1536126" indent="0">
              <a:buNone/>
              <a:defRPr sz="1600"/>
            </a:lvl4pPr>
            <a:lvl5pPr marL="2048179" indent="0">
              <a:buNone/>
              <a:defRPr sz="1600"/>
            </a:lvl5pPr>
            <a:lvl6pPr marL="2560220" indent="0">
              <a:buNone/>
              <a:defRPr sz="1600"/>
            </a:lvl6pPr>
            <a:lvl7pPr marL="3072263" indent="0">
              <a:buNone/>
              <a:defRPr sz="1600"/>
            </a:lvl7pPr>
            <a:lvl8pPr marL="3584312" indent="0">
              <a:buNone/>
              <a:defRPr sz="1600"/>
            </a:lvl8pPr>
            <a:lvl9pPr marL="4096352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327CF-6F08-4959-9F0B-F74B11594DCF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CECF-1DAB-45A4-BA28-BC98F33319F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2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9340" y="1764295"/>
            <a:ext cx="4455583" cy="4995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03148" y="1764295"/>
            <a:ext cx="4455583" cy="4995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37854-3BD5-43A4-A0F3-CC81C39AA8EE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00201-145B-4127-B739-8093BDBB9B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889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2050" indent="0">
              <a:buNone/>
              <a:defRPr sz="2300" b="1"/>
            </a:lvl2pPr>
            <a:lvl3pPr marL="1024085" indent="0">
              <a:buNone/>
              <a:defRPr sz="2100" b="1"/>
            </a:lvl3pPr>
            <a:lvl4pPr marL="1536126" indent="0">
              <a:buNone/>
              <a:defRPr sz="1800" b="1"/>
            </a:lvl4pPr>
            <a:lvl5pPr marL="2048179" indent="0">
              <a:buNone/>
              <a:defRPr sz="1800" b="1"/>
            </a:lvl5pPr>
            <a:lvl6pPr marL="2560220" indent="0">
              <a:buNone/>
              <a:defRPr sz="1800" b="1"/>
            </a:lvl6pPr>
            <a:lvl7pPr marL="3072263" indent="0">
              <a:buNone/>
              <a:defRPr sz="1800" b="1"/>
            </a:lvl7pPr>
            <a:lvl8pPr marL="3584312" indent="0">
              <a:buNone/>
              <a:defRPr sz="1800" b="1"/>
            </a:lvl8pPr>
            <a:lvl9pPr marL="40963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221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2050" indent="0">
              <a:buNone/>
              <a:defRPr sz="2300" b="1"/>
            </a:lvl2pPr>
            <a:lvl3pPr marL="1024085" indent="0">
              <a:buNone/>
              <a:defRPr sz="2100" b="1"/>
            </a:lvl3pPr>
            <a:lvl4pPr marL="1536126" indent="0">
              <a:buNone/>
              <a:defRPr sz="1800" b="1"/>
            </a:lvl4pPr>
            <a:lvl5pPr marL="2048179" indent="0">
              <a:buNone/>
              <a:defRPr sz="1800" b="1"/>
            </a:lvl5pPr>
            <a:lvl6pPr marL="2560220" indent="0">
              <a:buNone/>
              <a:defRPr sz="1800" b="1"/>
            </a:lvl6pPr>
            <a:lvl7pPr marL="3072263" indent="0">
              <a:buNone/>
              <a:defRPr sz="1800" b="1"/>
            </a:lvl7pPr>
            <a:lvl8pPr marL="3584312" indent="0">
              <a:buNone/>
              <a:defRPr sz="1800" b="1"/>
            </a:lvl8pPr>
            <a:lvl9pPr marL="409635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221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F2060-8172-464B-9767-C0313949E76F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12B8F-943D-4292-96CB-E919462998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698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A67C-9529-4931-8F74-0FC549965D14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2B765-6609-40FE-83E0-3563654DC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50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D8F99-56F3-487B-A87A-1E9FB08F1C3C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B087-EA33-461E-8155-3708596650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625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B3862-B206-4898-B1C9-0A630788DB1F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B1EBC-952F-4014-861F-2810B438A4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512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792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792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12050" indent="0">
              <a:buNone/>
              <a:defRPr sz="1400"/>
            </a:lvl2pPr>
            <a:lvl3pPr marL="1024085" indent="0">
              <a:buNone/>
              <a:defRPr sz="1100"/>
            </a:lvl3pPr>
            <a:lvl4pPr marL="1536126" indent="0">
              <a:buNone/>
              <a:defRPr sz="1000"/>
            </a:lvl4pPr>
            <a:lvl5pPr marL="2048179" indent="0">
              <a:buNone/>
              <a:defRPr sz="1000"/>
            </a:lvl5pPr>
            <a:lvl6pPr marL="2560220" indent="0">
              <a:buNone/>
              <a:defRPr sz="1000"/>
            </a:lvl6pPr>
            <a:lvl7pPr marL="3072263" indent="0">
              <a:buNone/>
              <a:defRPr sz="1000"/>
            </a:lvl7pPr>
            <a:lvl8pPr marL="3584312" indent="0">
              <a:buNone/>
              <a:defRPr sz="1000"/>
            </a:lvl8pPr>
            <a:lvl9pPr marL="40963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08030-4DA8-47EE-A181-0AB384C7CE30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F3965-3FF5-4ADA-AC7E-3707B9AF19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30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12050" indent="0">
              <a:buNone/>
              <a:defRPr sz="3200"/>
            </a:lvl2pPr>
            <a:lvl3pPr marL="1024085" indent="0">
              <a:buNone/>
              <a:defRPr sz="2700"/>
            </a:lvl3pPr>
            <a:lvl4pPr marL="1536126" indent="0">
              <a:buNone/>
              <a:defRPr sz="2300"/>
            </a:lvl4pPr>
            <a:lvl5pPr marL="2048179" indent="0">
              <a:buNone/>
              <a:defRPr sz="2300"/>
            </a:lvl5pPr>
            <a:lvl6pPr marL="2560220" indent="0">
              <a:buNone/>
              <a:defRPr sz="2300"/>
            </a:lvl6pPr>
            <a:lvl7pPr marL="3072263" indent="0">
              <a:buNone/>
              <a:defRPr sz="2300"/>
            </a:lvl7pPr>
            <a:lvl8pPr marL="3584312" indent="0">
              <a:buNone/>
              <a:defRPr sz="2300"/>
            </a:lvl8pPr>
            <a:lvl9pPr marL="4096352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12050" indent="0">
              <a:buNone/>
              <a:defRPr sz="1400"/>
            </a:lvl2pPr>
            <a:lvl3pPr marL="1024085" indent="0">
              <a:buNone/>
              <a:defRPr sz="1100"/>
            </a:lvl3pPr>
            <a:lvl4pPr marL="1536126" indent="0">
              <a:buNone/>
              <a:defRPr sz="1000"/>
            </a:lvl4pPr>
            <a:lvl5pPr marL="2048179" indent="0">
              <a:buNone/>
              <a:defRPr sz="1000"/>
            </a:lvl5pPr>
            <a:lvl6pPr marL="2560220" indent="0">
              <a:buNone/>
              <a:defRPr sz="1000"/>
            </a:lvl6pPr>
            <a:lvl7pPr marL="3072263" indent="0">
              <a:buNone/>
              <a:defRPr sz="1000"/>
            </a:lvl7pPr>
            <a:lvl8pPr marL="3584312" indent="0">
              <a:buNone/>
              <a:defRPr sz="1000"/>
            </a:lvl8pPr>
            <a:lvl9pPr marL="409635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83D67-01F1-4852-A214-4332CE85AAE8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38D65-F017-4F6C-9130-675D290926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1776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B95FC-3738-46A8-90E8-D0A47027A5C1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CE4D7-4260-4225-B3D9-1E530E5371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106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23011" y="127887"/>
            <a:ext cx="2435719" cy="663185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12142" y="127887"/>
            <a:ext cx="7132646" cy="663185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17D2F-6337-49EB-BC5D-B4580C755110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045BE-1BAC-4DE6-972F-32A924640A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070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12263" y="127887"/>
            <a:ext cx="9746589" cy="6631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069340" y="6892651"/>
            <a:ext cx="2316903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98933-6E18-43B8-8676-4B0AE948CD10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920913" y="6889151"/>
            <a:ext cx="3475355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930938" y="6889151"/>
            <a:ext cx="2227792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51720-F421-40EF-BA66-DF66BA6E98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552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45" y="127773"/>
            <a:ext cx="9611065" cy="952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9340" y="1764295"/>
            <a:ext cx="9089390" cy="4995334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69340" y="6892651"/>
            <a:ext cx="2316903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5C9E0-A0D0-4992-B1B4-B2F063994C48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20913" y="6889151"/>
            <a:ext cx="3475355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30938" y="6889151"/>
            <a:ext cx="2227792" cy="50408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9CE26-CA63-4244-980B-73E4540C0F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6765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8A8D7-E7CC-4013-BE34-601C67B027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8723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D6925-21C6-4FCB-B1FF-46A8E089BC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1002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34EA2-290A-4A22-9943-187EEBBE0E2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878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929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/>
            </a:lvl1pPr>
            <a:lvl2pPr marL="511870" indent="0">
              <a:buNone/>
              <a:defRPr sz="2100"/>
            </a:lvl2pPr>
            <a:lvl3pPr marL="1023725" indent="0">
              <a:buNone/>
              <a:defRPr sz="1800"/>
            </a:lvl3pPr>
            <a:lvl4pPr marL="1535583" indent="0">
              <a:buNone/>
              <a:defRPr sz="1600"/>
            </a:lvl4pPr>
            <a:lvl5pPr marL="2047456" indent="0">
              <a:buNone/>
              <a:defRPr sz="1600"/>
            </a:lvl5pPr>
            <a:lvl6pPr marL="2559317" indent="0">
              <a:buNone/>
              <a:defRPr sz="1600"/>
            </a:lvl6pPr>
            <a:lvl7pPr marL="3071178" indent="0">
              <a:buNone/>
              <a:defRPr sz="1600"/>
            </a:lvl7pPr>
            <a:lvl8pPr marL="3583047" indent="0">
              <a:buNone/>
              <a:defRPr sz="1600"/>
            </a:lvl8pPr>
            <a:lvl9pPr marL="4094908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8D83B-5F14-41F5-B914-6D4BD407E554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CECF-1DAB-45A4-BA28-BC98F33319F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7833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5B6A8-70C8-4120-95ED-35AE166EE8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181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8763F-B347-439B-8FD6-4AE6845C2E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1654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19AA4-7299-418C-9312-F096A96932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3478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EB26D-DDD9-4200-9753-F99CC8FB7E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7218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6987B-D90D-40FA-B516-31E67AFFD8F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184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0C4A3-6EA0-44E8-B2DF-789B4A024A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8272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8A4DD-5474-40FC-9A94-2416791326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072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1B7B3-8851-4920-AF7C-9F79440F756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9318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Рисунок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85370"/>
          <a:stretch>
            <a:fillRect/>
          </a:stretch>
        </p:blipFill>
        <p:spPr bwMode="auto">
          <a:xfrm>
            <a:off x="0" y="0"/>
            <a:ext cx="106934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rrowheads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045" y="125534"/>
            <a:ext cx="1356759" cy="1190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944925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Рисунок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85370"/>
          <a:stretch>
            <a:fillRect/>
          </a:stretch>
        </p:blipFill>
        <p:spPr bwMode="auto">
          <a:xfrm>
            <a:off x="0" y="0"/>
            <a:ext cx="106934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rrowheads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045" y="125534"/>
            <a:ext cx="1356759" cy="1190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07982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9340" y="1764295"/>
            <a:ext cx="4455583" cy="4995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03148" y="1764295"/>
            <a:ext cx="4455583" cy="4995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DD646-95D8-425C-9617-162056F86771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00201-145B-4127-B739-8093BDBB9B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057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8A8D7-E7CC-4013-BE34-601C67B027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7904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D6925-21C6-4FCB-B1FF-46A8E089BC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9906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34EA2-290A-4A22-9943-187EEBBE0E2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4717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5B6A8-70C8-4120-95ED-35AE166EE8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9451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8763F-B347-439B-8FD6-4AE6845C2E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2920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19AA4-7299-418C-9312-F096A96932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6270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EB26D-DDD9-4200-9753-F99CC8FB7E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3521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6987B-D90D-40FA-B516-31E67AFFD8F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3456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0C4A3-6EA0-44E8-B2DF-789B4A024A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7154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8A4DD-5474-40FC-9A94-2416791326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8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1870" indent="0">
              <a:buNone/>
              <a:defRPr sz="2300" b="1"/>
            </a:lvl2pPr>
            <a:lvl3pPr marL="1023725" indent="0">
              <a:buNone/>
              <a:defRPr sz="2100" b="1"/>
            </a:lvl3pPr>
            <a:lvl4pPr marL="1535583" indent="0">
              <a:buNone/>
              <a:defRPr sz="1800" b="1"/>
            </a:lvl4pPr>
            <a:lvl5pPr marL="2047456" indent="0">
              <a:buNone/>
              <a:defRPr sz="1800" b="1"/>
            </a:lvl5pPr>
            <a:lvl6pPr marL="2559317" indent="0">
              <a:buNone/>
              <a:defRPr sz="1800" b="1"/>
            </a:lvl6pPr>
            <a:lvl7pPr marL="3071178" indent="0">
              <a:buNone/>
              <a:defRPr sz="1800" b="1"/>
            </a:lvl7pPr>
            <a:lvl8pPr marL="3583047" indent="0">
              <a:buNone/>
              <a:defRPr sz="1800" b="1"/>
            </a:lvl8pPr>
            <a:lvl9pPr marL="409490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223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1870" indent="0">
              <a:buNone/>
              <a:defRPr sz="2300" b="1"/>
            </a:lvl2pPr>
            <a:lvl3pPr marL="1023725" indent="0">
              <a:buNone/>
              <a:defRPr sz="2100" b="1"/>
            </a:lvl3pPr>
            <a:lvl4pPr marL="1535583" indent="0">
              <a:buNone/>
              <a:defRPr sz="1800" b="1"/>
            </a:lvl4pPr>
            <a:lvl5pPr marL="2047456" indent="0">
              <a:buNone/>
              <a:defRPr sz="1800" b="1"/>
            </a:lvl5pPr>
            <a:lvl6pPr marL="2559317" indent="0">
              <a:buNone/>
              <a:defRPr sz="1800" b="1"/>
            </a:lvl6pPr>
            <a:lvl7pPr marL="3071178" indent="0">
              <a:buNone/>
              <a:defRPr sz="1800" b="1"/>
            </a:lvl7pPr>
            <a:lvl8pPr marL="3583047" indent="0">
              <a:buNone/>
              <a:defRPr sz="1800" b="1"/>
            </a:lvl8pPr>
            <a:lvl9pPr marL="409490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223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9285F-1B29-49F4-BBF2-6953C3A36EBD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12B8F-943D-4292-96CB-E919462998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677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1B7B3-8851-4920-AF7C-9F79440F756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6606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Рисунок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85370"/>
          <a:stretch>
            <a:fillRect/>
          </a:stretch>
        </p:blipFill>
        <p:spPr bwMode="auto">
          <a:xfrm>
            <a:off x="0" y="0"/>
            <a:ext cx="106934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rrowheads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045" y="125534"/>
            <a:ext cx="1356759" cy="1190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444654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Рисунок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85370"/>
          <a:stretch>
            <a:fillRect/>
          </a:stretch>
        </p:blipFill>
        <p:spPr bwMode="auto">
          <a:xfrm>
            <a:off x="0" y="0"/>
            <a:ext cx="106934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rrowheads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045" y="125534"/>
            <a:ext cx="1356759" cy="1190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65449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5F015-1D84-49E5-848F-7EE7A6754FE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6933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31709-E17E-4F5B-8860-21FD2B6C47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48081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FED35-2F08-4D96-B61A-0EF3EBD297F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8393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4B63A-F97F-4ED9-B73D-FE19D1A0C5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7828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7C26A-3432-46B5-B2C4-387C9C907E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1514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CFE53-FCE4-4DB9-B4BD-DF33F43FB3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3619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65F1A-A73F-4014-9C73-51067790CD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363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2372F-B5D8-41D1-A3F5-8DC4FD497A64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2B765-6609-40FE-83E0-3563654DC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03383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6926A-0A89-4B34-9D8F-993F10A87A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424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4083D-E5D7-42AE-84FD-0665CC2D0D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3239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F3B28-F7F1-4460-8B9C-6B1BC67079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35455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20A98-41BB-450E-AA68-A3929DD809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27941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Рисунок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85370"/>
          <a:stretch>
            <a:fillRect/>
          </a:stretch>
        </p:blipFill>
        <p:spPr bwMode="auto">
          <a:xfrm>
            <a:off x="0" y="0"/>
            <a:ext cx="106934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rrowheads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045" y="125534"/>
            <a:ext cx="1356759" cy="1190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72207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Рисунок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7" b="85370"/>
          <a:stretch>
            <a:fillRect/>
          </a:stretch>
        </p:blipFill>
        <p:spPr bwMode="auto">
          <a:xfrm>
            <a:off x="0" y="0"/>
            <a:ext cx="106934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rrowheads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1045" y="125534"/>
            <a:ext cx="1356759" cy="1190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01231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C03C7-9D37-4D49-BAD4-4596F43B01C6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B1EBC-952F-4014-861F-2810B438A4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2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795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795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11870" indent="0">
              <a:buNone/>
              <a:defRPr sz="1400"/>
            </a:lvl2pPr>
            <a:lvl3pPr marL="1023725" indent="0">
              <a:buNone/>
              <a:defRPr sz="1100"/>
            </a:lvl3pPr>
            <a:lvl4pPr marL="1535583" indent="0">
              <a:buNone/>
              <a:defRPr sz="1000"/>
            </a:lvl4pPr>
            <a:lvl5pPr marL="2047456" indent="0">
              <a:buNone/>
              <a:defRPr sz="1000"/>
            </a:lvl5pPr>
            <a:lvl6pPr marL="2559317" indent="0">
              <a:buNone/>
              <a:defRPr sz="1000"/>
            </a:lvl6pPr>
            <a:lvl7pPr marL="3071178" indent="0">
              <a:buNone/>
              <a:defRPr sz="1000"/>
            </a:lvl7pPr>
            <a:lvl8pPr marL="3583047" indent="0">
              <a:buNone/>
              <a:defRPr sz="1000"/>
            </a:lvl8pPr>
            <a:lvl9pPr marL="409490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29439-E56E-415E-BBA2-AD3788104603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F3965-3FF5-4ADA-AC7E-3707B9AF19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713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11870" indent="0">
              <a:buNone/>
              <a:defRPr sz="3200"/>
            </a:lvl2pPr>
            <a:lvl3pPr marL="1023725" indent="0">
              <a:buNone/>
              <a:defRPr sz="2700"/>
            </a:lvl3pPr>
            <a:lvl4pPr marL="1535583" indent="0">
              <a:buNone/>
              <a:defRPr sz="2300"/>
            </a:lvl4pPr>
            <a:lvl5pPr marL="2047456" indent="0">
              <a:buNone/>
              <a:defRPr sz="2300"/>
            </a:lvl5pPr>
            <a:lvl6pPr marL="2559317" indent="0">
              <a:buNone/>
              <a:defRPr sz="2300"/>
            </a:lvl6pPr>
            <a:lvl7pPr marL="3071178" indent="0">
              <a:buNone/>
              <a:defRPr sz="2300"/>
            </a:lvl7pPr>
            <a:lvl8pPr marL="3583047" indent="0">
              <a:buNone/>
              <a:defRPr sz="2300"/>
            </a:lvl8pPr>
            <a:lvl9pPr marL="4094908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11870" indent="0">
              <a:buNone/>
              <a:defRPr sz="1400"/>
            </a:lvl2pPr>
            <a:lvl3pPr marL="1023725" indent="0">
              <a:buNone/>
              <a:defRPr sz="1100"/>
            </a:lvl3pPr>
            <a:lvl4pPr marL="1535583" indent="0">
              <a:buNone/>
              <a:defRPr sz="1000"/>
            </a:lvl4pPr>
            <a:lvl5pPr marL="2047456" indent="0">
              <a:buNone/>
              <a:defRPr sz="1000"/>
            </a:lvl5pPr>
            <a:lvl6pPr marL="2559317" indent="0">
              <a:buNone/>
              <a:defRPr sz="1000"/>
            </a:lvl6pPr>
            <a:lvl7pPr marL="3071178" indent="0">
              <a:buNone/>
              <a:defRPr sz="1000"/>
            </a:lvl7pPr>
            <a:lvl8pPr marL="3583047" indent="0">
              <a:buNone/>
              <a:defRPr sz="1000"/>
            </a:lvl8pPr>
            <a:lvl9pPr marL="409490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3CFCB-3DCB-45AE-8483-BD4867ADBC97}" type="datetime1">
              <a:rPr lang="ru-RU" smtClean="0">
                <a:solidFill>
                  <a:srgbClr val="000000"/>
                </a:solidFill>
              </a:rPr>
              <a:t>15.06.2015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38D65-F017-4F6C-9130-675D290926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39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12145" y="127773"/>
            <a:ext cx="9611065" cy="952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372" tIns="51185" rIns="102372" bIns="511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9340" y="1764295"/>
            <a:ext cx="9089390" cy="499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372" tIns="51185" rIns="102372" bIns="51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9340" y="6892651"/>
            <a:ext cx="2316903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372" tIns="51185" rIns="102372" bIns="51185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09A2D4EF-6DD8-481F-B04A-AB3305EFFF82}" type="datetime1">
              <a:rPr lang="ru-RU" smtClean="0">
                <a:solidFill>
                  <a:srgbClr val="000000"/>
                </a:solidFill>
                <a:latin typeface="Arial" charset="0"/>
              </a:rPr>
              <a:t>15.06.2015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20913" y="6889151"/>
            <a:ext cx="3475355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372" tIns="51185" rIns="102372" bIns="51185" numCol="1" anchor="t" anchorCtr="0" compatLnSpc="1">
            <a:prstTxWarp prst="textNoShape">
              <a:avLst/>
            </a:prstTxWarp>
          </a:bodyPr>
          <a:lstStyle>
            <a:lvl1pPr algn="ctr"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30938" y="6889151"/>
            <a:ext cx="2227792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372" tIns="51185" rIns="102372" bIns="51185" numCol="1" anchor="t" anchorCtr="0" compatLnSpc="1">
            <a:prstTxWarp prst="textNoShape">
              <a:avLst/>
            </a:prstTxWarp>
          </a:bodyPr>
          <a:lstStyle>
            <a:lvl1pPr algn="r"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6463DD35-CDD1-454E-813A-8A647B8715CF}" type="slidenum">
              <a:rPr lang="ru-RU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1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5pPr>
      <a:lvl6pPr marL="511870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6pPr>
      <a:lvl7pPr marL="1023725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7pPr>
      <a:lvl8pPr marL="1535583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8pPr>
      <a:lvl9pPr marL="2047456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83890" indent="-38389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90000"/>
        <a:buFont typeface="Wingdings" pitchFamily="2" charset="2"/>
        <a:buChar char="n"/>
        <a:defRPr sz="3200">
          <a:solidFill>
            <a:srgbClr val="0000CC"/>
          </a:solidFill>
          <a:latin typeface="+mn-lt"/>
          <a:ea typeface="+mn-ea"/>
          <a:cs typeface="+mn-cs"/>
        </a:defRPr>
      </a:lvl1pPr>
      <a:lvl2pPr marL="831786" indent="-319923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SzPct val="7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279661" indent="-255930" algn="l" rtl="0" eaLnBrk="0" fontAlgn="base" hangingPunct="0">
        <a:spcBef>
          <a:spcPct val="20000"/>
        </a:spcBef>
        <a:spcAft>
          <a:spcPct val="0"/>
        </a:spcAft>
        <a:buClr>
          <a:srgbClr val="B2B2B2"/>
        </a:buClr>
        <a:buSzPct val="55000"/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  <a:cs typeface="+mn-cs"/>
        </a:defRPr>
      </a:lvl3pPr>
      <a:lvl4pPr marL="1791532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4pPr>
      <a:lvl5pPr marL="2303382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5pPr>
      <a:lvl6pPr marL="2815246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6pPr>
      <a:lvl7pPr marL="3327110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7pPr>
      <a:lvl8pPr marL="3838970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8pPr>
      <a:lvl9pPr marL="4350836" indent="-25593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1870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725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35583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47456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317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1178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83047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4908" algn="l" defTabSz="102372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12145" y="127773"/>
            <a:ext cx="9611065" cy="952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409" tIns="51204" rIns="102409" bIns="512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185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9340" y="1764295"/>
            <a:ext cx="9089390" cy="499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409" tIns="51204" rIns="102409" bIns="512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9340" y="6892651"/>
            <a:ext cx="2316903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409" tIns="51204" rIns="102409" bIns="51204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8AD334F2-4F46-4870-A909-6514869A133E}" type="datetime1">
              <a:rPr lang="ru-RU" smtClean="0">
                <a:solidFill>
                  <a:srgbClr val="000000"/>
                </a:solidFill>
                <a:latin typeface="Arial" charset="0"/>
              </a:rPr>
              <a:t>15.06.2015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20913" y="6889151"/>
            <a:ext cx="3475355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409" tIns="51204" rIns="102409" bIns="51204" numCol="1" anchor="t" anchorCtr="0" compatLnSpc="1">
            <a:prstTxWarp prst="textNoShape">
              <a:avLst/>
            </a:prstTxWarp>
          </a:bodyPr>
          <a:lstStyle>
            <a:lvl1pPr algn="ctr"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30938" y="6889151"/>
            <a:ext cx="2227792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409" tIns="51204" rIns="102409" bIns="51204" numCol="1" anchor="t" anchorCtr="0" compatLnSpc="1">
            <a:prstTxWarp prst="textNoShape">
              <a:avLst/>
            </a:prstTxWarp>
          </a:bodyPr>
          <a:lstStyle>
            <a:lvl1pPr algn="r">
              <a:defRPr sz="11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6463DD35-CDD1-454E-813A-8A647B8715CF}" type="slidenum">
              <a:rPr lang="ru-RU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48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5pPr>
      <a:lvl6pPr marL="512050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6pPr>
      <a:lvl7pPr marL="1024085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7pPr>
      <a:lvl8pPr marL="1536126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8pPr>
      <a:lvl9pPr marL="2048179"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990033"/>
          </a:solidFill>
          <a:latin typeface="Impact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84026" indent="-384026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90000"/>
        <a:buFont typeface="Wingdings" pitchFamily="2" charset="2"/>
        <a:buChar char="n"/>
        <a:defRPr sz="3200">
          <a:solidFill>
            <a:srgbClr val="0000CC"/>
          </a:solidFill>
          <a:latin typeface="+mn-lt"/>
          <a:ea typeface="+mn-ea"/>
          <a:cs typeface="+mn-cs"/>
        </a:defRPr>
      </a:lvl1pPr>
      <a:lvl2pPr marL="832080" indent="-320037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SzPct val="7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280113" indent="-256020" algn="l" rtl="0" eaLnBrk="0" fontAlgn="base" hangingPunct="0">
        <a:spcBef>
          <a:spcPct val="20000"/>
        </a:spcBef>
        <a:spcAft>
          <a:spcPct val="0"/>
        </a:spcAft>
        <a:buClr>
          <a:srgbClr val="B2B2B2"/>
        </a:buClr>
        <a:buSzPct val="55000"/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  <a:cs typeface="+mn-cs"/>
        </a:defRPr>
      </a:lvl3pPr>
      <a:lvl4pPr marL="1792164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4pPr>
      <a:lvl5pPr marL="2304195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5pPr>
      <a:lvl6pPr marL="2816240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6pPr>
      <a:lvl7pPr marL="3328285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7pPr>
      <a:lvl8pPr marL="3840325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8pPr>
      <a:lvl9pPr marL="4352372" indent="-256020" algn="l" rtl="0" eaLnBrk="0" fontAlgn="base" hangingPunct="0">
        <a:spcBef>
          <a:spcPct val="20000"/>
        </a:spcBef>
        <a:spcAft>
          <a:spcPct val="0"/>
        </a:spcAft>
        <a:buClr>
          <a:srgbClr val="CCCC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2050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4085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36126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48179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60220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263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84312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6352" algn="l" defTabSz="102408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988" y="6884988"/>
            <a:ext cx="2495550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>
              <a:defRPr sz="15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4988"/>
            <a:ext cx="3387725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>
              <a:defRPr sz="15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2863" y="6884988"/>
            <a:ext cx="2495550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1D58365-89DA-4741-87BA-1C937C2EF3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8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5" r:id="rId12"/>
    <p:sldLayoutId id="2147484256" r:id="rId13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  <a:cs typeface="+mn-cs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cs typeface="+mn-cs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cs typeface="+mn-cs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988" y="6884988"/>
            <a:ext cx="2495550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>
              <a:defRPr sz="15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4988"/>
            <a:ext cx="3387725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>
              <a:defRPr sz="15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2863" y="6884988"/>
            <a:ext cx="2495550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1D58365-89DA-4741-87BA-1C937C2EF3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5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8" r:id="rId1"/>
    <p:sldLayoutId id="2147484259" r:id="rId2"/>
    <p:sldLayoutId id="2147484260" r:id="rId3"/>
    <p:sldLayoutId id="2147484261" r:id="rId4"/>
    <p:sldLayoutId id="2147484262" r:id="rId5"/>
    <p:sldLayoutId id="2147484263" r:id="rId6"/>
    <p:sldLayoutId id="2147484264" r:id="rId7"/>
    <p:sldLayoutId id="2147484265" r:id="rId8"/>
    <p:sldLayoutId id="2147484266" r:id="rId9"/>
    <p:sldLayoutId id="2147484267" r:id="rId10"/>
    <p:sldLayoutId id="2147484268" r:id="rId11"/>
    <p:sldLayoutId id="2147484269" r:id="rId12"/>
    <p:sldLayoutId id="2147484270" r:id="rId13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  <a:cs typeface="+mn-cs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cs typeface="+mn-cs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cs typeface="+mn-cs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988" y="6884988"/>
            <a:ext cx="2495550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4988"/>
            <a:ext cx="3387725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2863" y="6884988"/>
            <a:ext cx="2495550" cy="5254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pPr>
              <a:defRPr/>
            </a:pPr>
            <a:fld id="{FF670D34-A4F4-4A86-90DC-50BED0F6E76B}" type="slidenum"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16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2" r:id="rId1"/>
    <p:sldLayoutId id="2147484273" r:id="rId2"/>
    <p:sldLayoutId id="2147484274" r:id="rId3"/>
    <p:sldLayoutId id="2147484275" r:id="rId4"/>
    <p:sldLayoutId id="2147484276" r:id="rId5"/>
    <p:sldLayoutId id="2147484277" r:id="rId6"/>
    <p:sldLayoutId id="2147484278" r:id="rId7"/>
    <p:sldLayoutId id="2147484279" r:id="rId8"/>
    <p:sldLayoutId id="2147484280" r:id="rId9"/>
    <p:sldLayoutId id="2147484281" r:id="rId10"/>
    <p:sldLayoutId id="2147484282" r:id="rId11"/>
    <p:sldLayoutId id="2147484283" r:id="rId12"/>
    <p:sldLayoutId id="2147484284" r:id="rId13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  <a:cs typeface="+mn-cs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cs typeface="+mn-cs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cs typeface="+mn-cs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642" y="324247"/>
            <a:ext cx="10330634" cy="769441"/>
          </a:xfrm>
          <a:prstGeom prst="rect">
            <a:avLst/>
          </a:prstGeom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200" dirty="0" smtClean="0"/>
              <a:t>СОВЕРШЕНСТВОВАНИЕ ДЕЯТЕЛЬНОСТИ В СФЕРЕ</a:t>
            </a:r>
            <a:endParaRPr lang="ru-RU" altLang="ru-RU" sz="2200" dirty="0"/>
          </a:p>
          <a:p>
            <a:pPr algn="ctr" eaLnBrk="1" hangingPunct="1">
              <a:defRPr/>
            </a:pPr>
            <a:r>
              <a:rPr lang="ru-RU" altLang="ru-RU" sz="2200" dirty="0" smtClean="0"/>
              <a:t>МЕЖГОСУДАРСТВЕННОЙ СТАНДАРТИЗАЦИИ</a:t>
            </a:r>
            <a:endParaRPr lang="ru-RU" altLang="ru-RU" sz="2200" dirty="0"/>
          </a:p>
        </p:txBody>
      </p:sp>
      <p:grpSp>
        <p:nvGrpSpPr>
          <p:cNvPr id="5124" name="Group 37"/>
          <p:cNvGrpSpPr>
            <a:grpSpLocks/>
          </p:cNvGrpSpPr>
          <p:nvPr/>
        </p:nvGrpSpPr>
        <p:grpSpPr bwMode="auto">
          <a:xfrm>
            <a:off x="279264" y="2395345"/>
            <a:ext cx="10323649" cy="4787249"/>
            <a:chOff x="156" y="1112"/>
            <a:chExt cx="5683" cy="2726"/>
          </a:xfrm>
        </p:grpSpPr>
        <p:pic>
          <p:nvPicPr>
            <p:cNvPr id="5125" name="Picture 4" descr="EASC-C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" y="2902"/>
              <a:ext cx="458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6" name="Picture 4" descr="EASC-C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" y="1112"/>
              <a:ext cx="459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0" y="1158"/>
              <a:ext cx="1170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TextBox 65"/>
            <p:cNvSpPr txBox="1"/>
            <p:nvPr/>
          </p:nvSpPr>
          <p:spPr bwMode="auto">
            <a:xfrm>
              <a:off x="3690" y="1193"/>
              <a:ext cx="317" cy="442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0" dirty="0">
                  <a:solidFill>
                    <a:srgbClr val="2D2D8A">
                      <a:lumMod val="75000"/>
                    </a:srgbClr>
                  </a:solidFill>
                  <a:latin typeface="Arial" charset="0"/>
                  <a:cs typeface="Arial" charset="0"/>
                </a:rPr>
                <a:t>~</a:t>
              </a:r>
              <a:endParaRPr lang="ru-RU" sz="4000" dirty="0">
                <a:solidFill>
                  <a:srgbClr val="2D2D8A">
                    <a:lumMod val="75000"/>
                  </a:srgbClr>
                </a:solidFill>
                <a:latin typeface="Arial" charset="0"/>
                <a:cs typeface="Arial" charset="0"/>
              </a:endParaRPr>
            </a:p>
          </p:txBody>
        </p:sp>
        <p:cxnSp>
          <p:nvCxnSpPr>
            <p:cNvPr id="76" name="Прямая соединительная линия 75"/>
            <p:cNvCxnSpPr/>
            <p:nvPr/>
          </p:nvCxnSpPr>
          <p:spPr>
            <a:xfrm>
              <a:off x="696" y="3197"/>
              <a:ext cx="2232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39" name="TextBox 18"/>
            <p:cNvSpPr txBox="1">
              <a:spLocks noChangeArrowheads="1"/>
            </p:cNvSpPr>
            <p:nvPr/>
          </p:nvSpPr>
          <p:spPr bwMode="auto">
            <a:xfrm>
              <a:off x="488" y="1193"/>
              <a:ext cx="2378" cy="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Развитие системы межгосударственной стандартизации</a:t>
              </a:r>
              <a:endPara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8" name="Прямая соединительная линия 77"/>
            <p:cNvCxnSpPr/>
            <p:nvPr/>
          </p:nvCxnSpPr>
          <p:spPr>
            <a:xfrm flipV="1">
              <a:off x="2925" y="2363"/>
              <a:ext cx="0" cy="834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 flipV="1">
              <a:off x="2905" y="2340"/>
              <a:ext cx="2410" cy="9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 flipV="1">
              <a:off x="5329" y="1529"/>
              <a:ext cx="0" cy="827"/>
            </a:xfrm>
            <a:prstGeom prst="line">
              <a:avLst/>
            </a:prstGeom>
            <a:ln w="57150"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43" name="TextBox 22"/>
            <p:cNvSpPr txBox="1">
              <a:spLocks noChangeArrowheads="1"/>
            </p:cNvSpPr>
            <p:nvPr/>
          </p:nvSpPr>
          <p:spPr bwMode="auto">
            <a:xfrm>
              <a:off x="3144" y="1709"/>
              <a:ext cx="2046" cy="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Интеграция системы межгосударственной </a:t>
              </a:r>
              <a:r>
                <a:rPr lang="ru-RU" altLang="ru-RU" sz="2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стандартизации</a:t>
              </a:r>
              <a:endPara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1" hangingPunct="1"/>
              <a:endPara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5" name="Прямая соединительная линия 84"/>
            <p:cNvCxnSpPr/>
            <p:nvPr/>
          </p:nvCxnSpPr>
          <p:spPr>
            <a:xfrm flipH="1" flipV="1">
              <a:off x="2918" y="1523"/>
              <a:ext cx="0" cy="817"/>
            </a:xfrm>
            <a:prstGeom prst="line">
              <a:avLst/>
            </a:prstGeom>
            <a:ln w="25400">
              <a:prstDash val="dash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53" name="Line 32"/>
            <p:cNvSpPr>
              <a:spLocks noChangeShapeType="1"/>
            </p:cNvSpPr>
            <p:nvPr/>
          </p:nvSpPr>
          <p:spPr bwMode="auto">
            <a:xfrm>
              <a:off x="567" y="3838"/>
              <a:ext cx="5080" cy="0"/>
            </a:xfrm>
            <a:prstGeom prst="line">
              <a:avLst/>
            </a:prstGeom>
            <a:noFill/>
            <a:ln w="50800">
              <a:solidFill>
                <a:srgbClr val="800000"/>
              </a:solidFill>
              <a:round/>
              <a:headEnd/>
              <a:tailEnd type="stealth" w="med" len="med"/>
            </a:ln>
            <a:effectLst>
              <a:outerShdw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000" smtClean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154" name="Line 33"/>
            <p:cNvSpPr>
              <a:spLocks noChangeShapeType="1"/>
            </p:cNvSpPr>
            <p:nvPr/>
          </p:nvSpPr>
          <p:spPr bwMode="auto">
            <a:xfrm>
              <a:off x="2918" y="2478"/>
              <a:ext cx="0" cy="1360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prstDash val="dashDot"/>
              <a:round/>
              <a:headEnd/>
              <a:tailEnd/>
            </a:ln>
            <a:effectLst>
              <a:outerShdw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000" smtClean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155" name="Text Box 34"/>
            <p:cNvSpPr txBox="1">
              <a:spLocks noChangeArrowheads="1"/>
            </p:cNvSpPr>
            <p:nvPr/>
          </p:nvSpPr>
          <p:spPr bwMode="auto">
            <a:xfrm>
              <a:off x="567" y="3521"/>
              <a:ext cx="2177" cy="192"/>
            </a:xfrm>
            <a:prstGeom prst="rect">
              <a:avLst/>
            </a:prstGeom>
            <a:noFill/>
            <a:ln>
              <a:noFill/>
            </a:ln>
            <a:effectLst>
              <a:prstShdw prst="shdw12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1400" b="1" i="1" dirty="0" smtClean="0">
                  <a:solidFill>
                    <a:srgbClr val="8A0407"/>
                  </a:solidFill>
                </a:rPr>
                <a:t>ПЕРВООЧЕРЕДНЫЕ МЕРОПРИЯТИЯ</a:t>
              </a:r>
            </a:p>
          </p:txBody>
        </p:sp>
        <p:sp>
          <p:nvSpPr>
            <p:cNvPr id="5156" name="Text Box 35"/>
            <p:cNvSpPr txBox="1">
              <a:spLocks noChangeArrowheads="1"/>
            </p:cNvSpPr>
            <p:nvPr/>
          </p:nvSpPr>
          <p:spPr bwMode="auto">
            <a:xfrm>
              <a:off x="3730" y="3521"/>
              <a:ext cx="2109" cy="192"/>
            </a:xfrm>
            <a:prstGeom prst="rect">
              <a:avLst/>
            </a:prstGeom>
            <a:noFill/>
            <a:ln>
              <a:noFill/>
            </a:ln>
            <a:effectLst>
              <a:prstShdw prst="shdw12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1400" b="1" i="1" smtClean="0">
                  <a:solidFill>
                    <a:srgbClr val="8A0407"/>
                  </a:solidFill>
                </a:rPr>
                <a:t>ПЕРСПЕКТИВНЫЕ МЕРОПРИЯТИЯ</a:t>
              </a:r>
            </a:p>
          </p:txBody>
        </p:sp>
      </p:grp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074207"/>
              </p:ext>
            </p:extLst>
          </p:nvPr>
        </p:nvGraphicFramePr>
        <p:xfrm>
          <a:off x="2250354" y="1260351"/>
          <a:ext cx="7776866" cy="576064"/>
        </p:xfrm>
        <a:graphic>
          <a:graphicData uri="http://schemas.openxmlformats.org/drawingml/2006/table">
            <a:tbl>
              <a:tblPr/>
              <a:tblGrid>
                <a:gridCol w="3888433"/>
                <a:gridCol w="3888433"/>
              </a:tblGrid>
              <a:tr h="57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2016-2018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89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64"/>
          <p:cNvSpPr txBox="1">
            <a:spLocks noChangeArrowheads="1"/>
          </p:cNvSpPr>
          <p:nvPr/>
        </p:nvSpPr>
        <p:spPr bwMode="auto">
          <a:xfrm>
            <a:off x="557645" y="1764407"/>
            <a:ext cx="9613591" cy="6073458"/>
          </a:xfrm>
          <a:prstGeom prst="rect">
            <a:avLst/>
          </a:prstGeom>
          <a:noFill/>
          <a:ln>
            <a:noFill/>
          </a:ln>
          <a:effectLst>
            <a:prstShdw prst="shdw12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04800" indent="-3048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u="sng" dirty="0" smtClean="0">
                <a:solidFill>
                  <a:srgbClr val="100A88"/>
                </a:solidFill>
                <a:latin typeface="Arial"/>
                <a:ea typeface="Times New Roman"/>
              </a:rPr>
              <a:t>Практические задачи:</a:t>
            </a:r>
          </a:p>
          <a:p>
            <a:pPr marL="342900" indent="-342900"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100A88"/>
                </a:solidFill>
                <a:latin typeface="Arial"/>
                <a:ea typeface="Times New Roman"/>
              </a:rPr>
              <a:t>Упорядочить структуру стандарта. </a:t>
            </a:r>
          </a:p>
          <a:p>
            <a:pPr marL="342900" indent="-342900"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100A88"/>
                </a:solidFill>
                <a:latin typeface="Arial"/>
                <a:ea typeface="Times New Roman"/>
              </a:rPr>
              <a:t>Установить единообразие в обозначении стандартов с международными требованиями.</a:t>
            </a:r>
            <a:endParaRPr lang="ru-RU" sz="2400" dirty="0" smtClean="0">
              <a:solidFill>
                <a:srgbClr val="100A88"/>
              </a:solidFill>
              <a:latin typeface="Arial"/>
              <a:ea typeface="Times New Roman"/>
            </a:endParaRPr>
          </a:p>
          <a:p>
            <a:pPr marL="342900" indent="-342900"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100A88"/>
                </a:solidFill>
                <a:latin typeface="Arial"/>
                <a:ea typeface="Times New Roman"/>
              </a:rPr>
              <a:t>ГОСТ </a:t>
            </a:r>
            <a:r>
              <a:rPr lang="ru-RU" sz="2400" dirty="0" smtClean="0">
                <a:solidFill>
                  <a:srgbClr val="100A88"/>
                </a:solidFill>
                <a:latin typeface="Arial"/>
                <a:ea typeface="Times New Roman"/>
              </a:rPr>
              <a:t>1.3–2014 «</a:t>
            </a:r>
            <a:r>
              <a:rPr lang="ru-RU" sz="2400" dirty="0">
                <a:solidFill>
                  <a:srgbClr val="100A88"/>
                </a:solidFill>
                <a:latin typeface="Arial"/>
                <a:ea typeface="Times New Roman"/>
              </a:rPr>
              <a:t>Межгосударственная система стандартизации. </a:t>
            </a:r>
            <a:r>
              <a:rPr lang="ru-RU" sz="2400" dirty="0" smtClean="0">
                <a:solidFill>
                  <a:srgbClr val="100A88"/>
                </a:solidFill>
                <a:latin typeface="Arial"/>
                <a:ea typeface="Times New Roman"/>
              </a:rPr>
              <a:t>Стандарты межгосударственные. Правила разработки на основе </a:t>
            </a:r>
            <a:r>
              <a:rPr lang="ru-RU" sz="2400" dirty="0">
                <a:solidFill>
                  <a:srgbClr val="100A88"/>
                </a:solidFill>
                <a:latin typeface="Arial"/>
                <a:ea typeface="Times New Roman"/>
              </a:rPr>
              <a:t>международных и региональных </a:t>
            </a:r>
            <a:r>
              <a:rPr lang="ru-RU" sz="2400" dirty="0" smtClean="0">
                <a:solidFill>
                  <a:srgbClr val="100A88"/>
                </a:solidFill>
                <a:latin typeface="Arial"/>
                <a:ea typeface="Times New Roman"/>
              </a:rPr>
              <a:t>стандартов»</a:t>
            </a:r>
          </a:p>
          <a:p>
            <a:pPr marL="0" lvl="0" indent="0"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100A88"/>
                </a:solidFill>
                <a:latin typeface="Arial"/>
                <a:ea typeface="Times New Roman"/>
              </a:rPr>
              <a:t>Пересмотр ГОСТ 1.3 -2008 </a:t>
            </a:r>
            <a:endParaRPr lang="en-US" sz="2400" dirty="0">
              <a:solidFill>
                <a:srgbClr val="100A88"/>
              </a:solidFill>
              <a:latin typeface="Arial"/>
              <a:ea typeface="Times New Roman"/>
            </a:endParaRPr>
          </a:p>
          <a:p>
            <a:pPr marL="0" lvl="0" indent="0" eaLnBrk="1" hangingPunct="1"/>
            <a:r>
              <a:rPr lang="ru-RU" altLang="ru-RU" sz="2100" b="1" dirty="0">
                <a:solidFill>
                  <a:srgbClr val="100A84"/>
                </a:solidFill>
              </a:rPr>
              <a:t>   </a:t>
            </a:r>
            <a:endParaRPr lang="ru-RU" altLang="ru-RU" sz="2100" b="1" dirty="0" smtClean="0">
              <a:solidFill>
                <a:srgbClr val="100A84"/>
              </a:solidFill>
            </a:endParaRPr>
          </a:p>
          <a:p>
            <a:pPr marL="0" lvl="0" indent="0" eaLnBrk="1" hangingPunct="1"/>
            <a:r>
              <a:rPr lang="ru-RU" altLang="ru-RU" sz="2100" b="1" dirty="0" smtClean="0">
                <a:solidFill>
                  <a:srgbClr val="100A84"/>
                </a:solidFill>
              </a:rPr>
              <a:t>(</a:t>
            </a:r>
            <a:r>
              <a:rPr lang="ru-RU" sz="2100" b="1" dirty="0">
                <a:solidFill>
                  <a:srgbClr val="100A84"/>
                </a:solidFill>
              </a:rPr>
              <a:t>Принят на 46-м заседании МГС, протокол №46-2014 от 5 декабря 2014</a:t>
            </a:r>
            <a:r>
              <a:rPr lang="ru-RU" altLang="ru-RU" sz="2100" b="1" dirty="0">
                <a:solidFill>
                  <a:srgbClr val="100A84"/>
                </a:solidFill>
              </a:rPr>
              <a:t>, зарегистрирован 09.12.2014  № 10348)</a:t>
            </a:r>
          </a:p>
          <a:p>
            <a:pPr marL="0" lvl="0" indent="0" eaLnBrk="1" hangingPunct="1"/>
            <a:endParaRPr lang="ru-RU" altLang="ru-RU" sz="2100" b="1" i="1" dirty="0">
              <a:solidFill>
                <a:srgbClr val="100A84"/>
              </a:solidFill>
              <a:latin typeface="Arial" charset="0"/>
            </a:endParaRPr>
          </a:p>
          <a:p>
            <a:pPr indent="304800" eaLnBrk="1" hangingPunct="1">
              <a:lnSpc>
                <a:spcPts val="2000"/>
              </a:lnSpc>
              <a:tabLst>
                <a:tab pos="612775" algn="l"/>
              </a:tabLst>
            </a:pPr>
            <a:endParaRPr lang="ru-RU" altLang="ru-RU" sz="2400" b="1" dirty="0" smtClean="0">
              <a:solidFill>
                <a:srgbClr val="100A88"/>
              </a:solidFill>
              <a:latin typeface="Arial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7645" y="252239"/>
            <a:ext cx="9523412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altLang="ru-RU" sz="2200" dirty="0" smtClean="0">
                <a:solidFill>
                  <a:srgbClr val="000000"/>
                </a:solidFill>
              </a:rPr>
              <a:t>СОВЕРШЕНСТВОВАНИЕ ПРАВИЛ РАЗРАБОТКИ МЕЖГОСУДАРСТВЕННЫХ СТАНДАРТОВ НА ОСНОВЕ МЕЖДУНАРОДНЫХ И РЕГИОНАЛЬНЫХ СТАНДАРТОВ</a:t>
            </a:r>
            <a:endParaRPr lang="ru-RU" altLang="ru-RU" sz="2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72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5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Ожидаемый результат</a:t>
            </a:r>
            <a:endParaRPr lang="ru-RU" altLang="ru-RU" sz="5500" b="1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12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700">
                <a:solidFill>
                  <a:schemeClr val="tx1"/>
                </a:solidFill>
                <a:latin typeface="Arial" charset="0"/>
              </a:defRPr>
            </a:lvl1pPr>
            <a:lvl2pPr>
              <a:defRPr sz="3200">
                <a:solidFill>
                  <a:schemeClr val="tx1"/>
                </a:solidFill>
                <a:latin typeface="Arial" charset="0"/>
              </a:defRPr>
            </a:lvl2pPr>
            <a:lvl3pPr>
              <a:defRPr sz="2700">
                <a:solidFill>
                  <a:schemeClr val="tx1"/>
                </a:solidFill>
                <a:latin typeface="Arial" charset="0"/>
              </a:defRPr>
            </a:lvl3pPr>
            <a:lvl4pPr>
              <a:defRPr sz="2300">
                <a:solidFill>
                  <a:schemeClr val="tx1"/>
                </a:solidFill>
                <a:latin typeface="Arial" charset="0"/>
              </a:defRPr>
            </a:lvl4pPr>
            <a:lvl5pPr>
              <a:defRPr sz="23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3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3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3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E6D159E-0601-41BF-8B3E-66D62C12AEC7}" type="slidenum">
              <a:rPr lang="ru-RU" altLang="ru-RU" sz="1800"/>
              <a:pPr/>
              <a:t>11</a:t>
            </a:fld>
            <a:endParaRPr lang="ru-RU" altLang="ru-RU" sz="1800"/>
          </a:p>
        </p:txBody>
      </p:sp>
      <p:sp>
        <p:nvSpPr>
          <p:cNvPr id="7" name="Прямоугольник 6"/>
          <p:cNvSpPr/>
          <p:nvPr/>
        </p:nvSpPr>
        <p:spPr>
          <a:xfrm>
            <a:off x="2109076" y="2927364"/>
            <a:ext cx="8083171" cy="55484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Заинтересованность национального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органа  в составе МТК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09076" y="3629658"/>
            <a:ext cx="8083171" cy="554843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МТК в процессах планирования, разработки стандартов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22824" y="4296966"/>
            <a:ext cx="8083171" cy="63535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терминология в области методологии стандартизации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4551" y="5146238"/>
            <a:ext cx="8069423" cy="794633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гармонизации межгосударственных стандартов с европейскими стандартами.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149170" y="2059979"/>
            <a:ext cx="12996" cy="33343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136175" y="5368147"/>
            <a:ext cx="98579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1136174" y="4575264"/>
            <a:ext cx="9728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149170" y="3906653"/>
            <a:ext cx="9728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136175" y="3113771"/>
            <a:ext cx="98579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бъект 19"/>
          <p:cNvSpPr>
            <a:spLocks noGrp="1"/>
          </p:cNvSpPr>
          <p:nvPr>
            <p:ph idx="1"/>
          </p:nvPr>
        </p:nvSpPr>
        <p:spPr>
          <a:xfrm>
            <a:off x="1136174" y="1442241"/>
            <a:ext cx="9056073" cy="13862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indent="0" eaLnBrk="1" hangingPunct="1">
              <a:buNone/>
            </a:pPr>
            <a:r>
              <a:rPr lang="ru-RU" altLang="ru-RU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системы межгосударственной стандартизации</a:t>
            </a:r>
          </a:p>
        </p:txBody>
      </p:sp>
    </p:spTree>
    <p:extLst>
      <p:ext uri="{BB962C8B-B14F-4D97-AF65-F5344CB8AC3E}">
        <p14:creationId xmlns:p14="http://schemas.microsoft.com/office/powerpoint/2010/main" val="3152913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5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Направления работы</a:t>
            </a:r>
            <a:endParaRPr lang="ru-RU" altLang="ru-RU" sz="5500" b="1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12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700">
                <a:solidFill>
                  <a:schemeClr val="tx1"/>
                </a:solidFill>
                <a:latin typeface="Arial" charset="0"/>
              </a:defRPr>
            </a:lvl1pPr>
            <a:lvl2pPr>
              <a:defRPr sz="3200">
                <a:solidFill>
                  <a:schemeClr val="tx1"/>
                </a:solidFill>
                <a:latin typeface="Arial" charset="0"/>
              </a:defRPr>
            </a:lvl2pPr>
            <a:lvl3pPr>
              <a:defRPr sz="2700">
                <a:solidFill>
                  <a:schemeClr val="tx1"/>
                </a:solidFill>
                <a:latin typeface="Arial" charset="0"/>
              </a:defRPr>
            </a:lvl3pPr>
            <a:lvl4pPr>
              <a:defRPr sz="2300">
                <a:solidFill>
                  <a:schemeClr val="tx1"/>
                </a:solidFill>
                <a:latin typeface="Arial" charset="0"/>
              </a:defRPr>
            </a:lvl4pPr>
            <a:lvl5pPr>
              <a:defRPr sz="23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3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3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3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E6D159E-0601-41BF-8B3E-66D62C12AEC7}" type="slidenum">
              <a:rPr lang="ru-RU" altLang="ru-RU" sz="1800"/>
              <a:pPr/>
              <a:t>12</a:t>
            </a:fld>
            <a:endParaRPr lang="ru-RU" altLang="ru-RU" sz="1800"/>
          </a:p>
        </p:txBody>
      </p:sp>
      <p:sp>
        <p:nvSpPr>
          <p:cNvPr id="7" name="Прямоугольник 6"/>
          <p:cNvSpPr/>
          <p:nvPr/>
        </p:nvSpPr>
        <p:spPr>
          <a:xfrm>
            <a:off x="2121972" y="3348583"/>
            <a:ext cx="8083173" cy="129614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работы МТК (ТК) в приоритетных направлениях развития стандартизации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1973" y="4860751"/>
            <a:ext cx="8083171" cy="115212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стандартов в сотрудничестве с международными и региональными организациями по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стандартизации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149170" y="2059979"/>
            <a:ext cx="12996" cy="33343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136175" y="5368147"/>
            <a:ext cx="98579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149170" y="3906653"/>
            <a:ext cx="9728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бъект 19"/>
          <p:cNvSpPr>
            <a:spLocks noGrp="1"/>
          </p:cNvSpPr>
          <p:nvPr>
            <p:ph idx="1"/>
          </p:nvPr>
        </p:nvSpPr>
        <p:spPr>
          <a:xfrm>
            <a:off x="1136174" y="1442241"/>
            <a:ext cx="9056073" cy="13862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indent="0" eaLnBrk="1" hangingPunct="1">
              <a:buNone/>
            </a:pPr>
            <a:r>
              <a:rPr lang="ru-RU" altLang="ru-RU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Интеграция 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системы межгосударственной стандартизации</a:t>
            </a:r>
          </a:p>
        </p:txBody>
      </p:sp>
    </p:spTree>
    <p:extLst>
      <p:ext uri="{BB962C8B-B14F-4D97-AF65-F5344CB8AC3E}">
        <p14:creationId xmlns:p14="http://schemas.microsoft.com/office/powerpoint/2010/main" val="132140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800000"/>
                </a:solidFill>
              </a:rPr>
              <a:t>Степень разработанности проблемы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54212" y="2052439"/>
            <a:ext cx="8856984" cy="131799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формирования ПМС</a:t>
            </a:r>
          </a:p>
          <a:p>
            <a:pPr marL="0" indent="0" algn="ctr"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АИС МГС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6456" y="3932666"/>
            <a:ext cx="8804740" cy="136815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термина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«заинтересованность в разработке стандартов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7504" y="5940871"/>
            <a:ext cx="8883692" cy="109195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национального органа в МТК (ТК)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462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5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и задачи</a:t>
            </a:r>
          </a:p>
        </p:txBody>
      </p:sp>
      <p:sp>
        <p:nvSpPr>
          <p:cNvPr id="512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700">
                <a:solidFill>
                  <a:schemeClr val="tx1"/>
                </a:solidFill>
                <a:latin typeface="Arial" charset="0"/>
              </a:defRPr>
            </a:lvl1pPr>
            <a:lvl2pPr>
              <a:defRPr sz="3200">
                <a:solidFill>
                  <a:schemeClr val="tx1"/>
                </a:solidFill>
                <a:latin typeface="Arial" charset="0"/>
              </a:defRPr>
            </a:lvl2pPr>
            <a:lvl3pPr>
              <a:defRPr sz="2700">
                <a:solidFill>
                  <a:schemeClr val="tx1"/>
                </a:solidFill>
                <a:latin typeface="Arial" charset="0"/>
              </a:defRPr>
            </a:lvl3pPr>
            <a:lvl4pPr>
              <a:defRPr sz="2300">
                <a:solidFill>
                  <a:schemeClr val="tx1"/>
                </a:solidFill>
                <a:latin typeface="Arial" charset="0"/>
              </a:defRPr>
            </a:lvl4pPr>
            <a:lvl5pPr>
              <a:defRPr sz="23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3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3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3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3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E6D159E-0601-41BF-8B3E-66D62C12AEC7}" type="slidenum">
              <a:rPr lang="ru-RU" altLang="ru-RU" sz="1800"/>
              <a:pPr/>
              <a:t>3</a:t>
            </a:fld>
            <a:endParaRPr lang="ru-RU" altLang="ru-RU" sz="1800"/>
          </a:p>
        </p:txBody>
      </p:sp>
      <p:sp>
        <p:nvSpPr>
          <p:cNvPr id="7" name="Прямоугольник 6"/>
          <p:cNvSpPr/>
          <p:nvPr/>
        </p:nvSpPr>
        <p:spPr>
          <a:xfrm>
            <a:off x="2109076" y="2927364"/>
            <a:ext cx="8083171" cy="55484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 национального органа  в составе МТК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09076" y="3629658"/>
            <a:ext cx="8083171" cy="554843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значимости МТК в процессах планирования, разработки стандартов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22824" y="4296966"/>
            <a:ext cx="8083171" cy="63535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единой терминологии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4552" y="5148783"/>
            <a:ext cx="8069423" cy="63535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единой методологии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4551" y="5940871"/>
            <a:ext cx="8069423" cy="794633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гармонизации межгосударственных стандартов с европейскими стандартами.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136174" y="2828472"/>
            <a:ext cx="12996" cy="33343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149170" y="6162780"/>
            <a:ext cx="98765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136175" y="5368147"/>
            <a:ext cx="98579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1136174" y="4575264"/>
            <a:ext cx="9728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149170" y="3906653"/>
            <a:ext cx="97280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136175" y="3113771"/>
            <a:ext cx="98579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бъект 19"/>
          <p:cNvSpPr>
            <a:spLocks noGrp="1"/>
          </p:cNvSpPr>
          <p:nvPr>
            <p:ph idx="1"/>
          </p:nvPr>
        </p:nvSpPr>
        <p:spPr>
          <a:xfrm>
            <a:off x="1136174" y="1442241"/>
            <a:ext cx="9056073" cy="13862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0" indent="0" eaLnBrk="1" hangingPunct="1">
              <a:buNone/>
            </a:pPr>
            <a:r>
              <a:rPr lang="ru-RU" altLang="ru-RU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системы межгосударственной стандартизации</a:t>
            </a:r>
          </a:p>
        </p:txBody>
      </p:sp>
    </p:spTree>
    <p:extLst>
      <p:ext uri="{BB962C8B-B14F-4D97-AF65-F5344CB8AC3E}">
        <p14:creationId xmlns:p14="http://schemas.microsoft.com/office/powerpoint/2010/main" val="329652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2988954" y="208286"/>
            <a:ext cx="4799035" cy="87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>
                <a:solidFill>
                  <a:schemeClr val="tx2"/>
                </a:solidFill>
              </a:rPr>
              <a:t>Результаты голосования в АИС МГС</a:t>
            </a:r>
            <a:br>
              <a:rPr lang="ru-RU">
                <a:solidFill>
                  <a:schemeClr val="tx2"/>
                </a:solidFill>
              </a:rPr>
            </a:br>
            <a:r>
              <a:rPr lang="ru-RU">
                <a:solidFill>
                  <a:schemeClr val="tx2"/>
                </a:solidFill>
              </a:rPr>
              <a:t>	01.01.14 … 31.03.15</a:t>
            </a:r>
          </a:p>
        </p:txBody>
      </p:sp>
      <p:graphicFrame>
        <p:nvGraphicFramePr>
          <p:cNvPr id="4099" name="Object 5"/>
          <p:cNvGraphicFramePr>
            <a:graphicFrameLocks noChangeAspect="1"/>
          </p:cNvGraphicFramePr>
          <p:nvPr>
            <p:ph sz="half" idx="1"/>
          </p:nvPr>
        </p:nvGraphicFramePr>
        <p:xfrm>
          <a:off x="534671" y="1755544"/>
          <a:ext cx="6917293" cy="3801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Диаграмма" r:id="rId3" imgW="4657665" imgH="2714645" progId="Excel.Chart.8">
                  <p:embed/>
                </p:oleObj>
              </mc:Choice>
              <mc:Fallback>
                <p:oleObj name="Диаграмма" r:id="rId3" imgW="4657665" imgH="271464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671" y="1755544"/>
                        <a:ext cx="6917293" cy="38016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32" name="Group 88"/>
          <p:cNvGraphicFramePr>
            <a:graphicFrameLocks noGrp="1"/>
          </p:cNvGraphicFramePr>
          <p:nvPr>
            <p:ph sz="half" idx="2"/>
          </p:nvPr>
        </p:nvGraphicFramePr>
        <p:xfrm>
          <a:off x="7787989" y="1874564"/>
          <a:ext cx="1934467" cy="2175612"/>
        </p:xfrm>
        <a:graphic>
          <a:graphicData uri="http://schemas.openxmlformats.org/drawingml/2006/table">
            <a:tbl>
              <a:tblPr/>
              <a:tblGrid>
                <a:gridCol w="694424"/>
                <a:gridCol w="542198"/>
                <a:gridCol w="697845"/>
              </a:tblGrid>
              <a:tr h="519122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+ 3*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899" marR="106899" marT="50422" marB="504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=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899" marR="106899" marT="50422" marB="504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286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899" marR="106899" marT="50422" marB="504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+ 4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899" marR="106899" marT="50422" marB="504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=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899" marR="106899" marT="50422" marB="504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440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899" marR="106899" marT="50422" marB="504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≥ + 5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899" marR="106899" marT="50422" marB="504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=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899" marR="106899" marT="50422" marB="504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1193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899" marR="106899" marT="50422" marB="504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164">
                <a:tc gridSpan="3"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1919**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899" marR="106899" marT="50422" marB="504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120" name="Rectangle 86"/>
          <p:cNvSpPr>
            <a:spLocks noChangeArrowheads="1"/>
          </p:cNvSpPr>
          <p:nvPr/>
        </p:nvSpPr>
        <p:spPr bwMode="auto">
          <a:xfrm>
            <a:off x="7535507" y="4256711"/>
            <a:ext cx="2357746" cy="132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*ТР ТС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001/2011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009/2011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010/2011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025/2012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030/2012</a:t>
            </a:r>
          </a:p>
        </p:txBody>
      </p:sp>
      <p:sp>
        <p:nvSpPr>
          <p:cNvPr id="4121" name="Rectangle 89"/>
          <p:cNvSpPr>
            <a:spLocks noChangeArrowheads="1"/>
          </p:cNvSpPr>
          <p:nvPr/>
        </p:nvSpPr>
        <p:spPr bwMode="auto">
          <a:xfrm>
            <a:off x="7535506" y="5289384"/>
            <a:ext cx="2779170" cy="952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r>
              <a:rPr lang="ru-RU" sz="1100"/>
              <a:t>** С учетом переходящих стандартов</a:t>
            </a:r>
            <a:endParaRPr lang="ru-RU" sz="1100" b="1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524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34133" y="979424"/>
            <a:ext cx="9937103" cy="6155531"/>
          </a:xfrm>
          <a:prstGeom prst="rect">
            <a:avLst/>
          </a:prstGeom>
          <a:noFill/>
          <a:ln>
            <a:noFill/>
          </a:ln>
          <a:effectLst>
            <a:prstShdw prst="shdw12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400" b="1" dirty="0" smtClean="0">
                <a:solidFill>
                  <a:srgbClr val="100A84"/>
                </a:solidFill>
              </a:rPr>
              <a:t>Изменение ГОСТ 1.2-2009 </a:t>
            </a:r>
            <a:r>
              <a:rPr lang="ru-RU" altLang="ru-RU" b="1" dirty="0" smtClean="0">
                <a:solidFill>
                  <a:srgbClr val="100A84"/>
                </a:solidFill>
              </a:rPr>
              <a:t>(зарегистрировано  26.06.2014  № 9371) </a:t>
            </a:r>
            <a:endParaRPr lang="ru-RU" altLang="ru-RU" b="1" dirty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900"/>
              </a:lnSpc>
            </a:pPr>
            <a:endParaRPr lang="ru-RU" altLang="ru-RU" sz="1800" b="1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 smtClean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 smtClean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 smtClean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 smtClean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 smtClean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 smtClean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sz="1800" b="1" i="1" u="sng" dirty="0" smtClean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/>
            <a:r>
              <a:rPr lang="ru-RU" altLang="ru-RU" b="1" i="1" u="sng" dirty="0" smtClean="0">
                <a:solidFill>
                  <a:srgbClr val="100A84"/>
                </a:solidFill>
                <a:latin typeface="Arial" charset="0"/>
                <a:cs typeface="Arial" charset="0"/>
              </a:rPr>
              <a:t>Проблема</a:t>
            </a:r>
            <a:r>
              <a:rPr lang="ru-RU" altLang="ru-RU" b="1" i="1" u="sng" dirty="0">
                <a:solidFill>
                  <a:srgbClr val="100A84"/>
                </a:solidFill>
                <a:latin typeface="Arial" charset="0"/>
                <a:cs typeface="Arial" charset="0"/>
              </a:rPr>
              <a:t>:</a:t>
            </a:r>
            <a:r>
              <a:rPr lang="ru-RU" altLang="ru-RU" dirty="0">
                <a:solidFill>
                  <a:srgbClr val="100A84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b="1" dirty="0">
                <a:solidFill>
                  <a:srgbClr val="100A84"/>
                </a:solidFill>
                <a:latin typeface="Arial" charset="0"/>
                <a:cs typeface="Arial" charset="0"/>
              </a:rPr>
              <a:t>большое количество проектов ГОСТ, по которым не удается </a:t>
            </a:r>
            <a:r>
              <a:rPr lang="ru-RU" altLang="ru-RU" b="1" dirty="0" smtClean="0">
                <a:solidFill>
                  <a:srgbClr val="100A84"/>
                </a:solidFill>
                <a:latin typeface="Arial" charset="0"/>
                <a:cs typeface="Arial" charset="0"/>
              </a:rPr>
              <a:t>набрать </a:t>
            </a:r>
            <a:r>
              <a:rPr lang="ru-RU" altLang="ru-RU" b="1" dirty="0">
                <a:solidFill>
                  <a:srgbClr val="100A84"/>
                </a:solidFill>
                <a:latin typeface="Arial" charset="0"/>
                <a:cs typeface="Arial" charset="0"/>
              </a:rPr>
              <a:t>достаточное количество </a:t>
            </a:r>
            <a:r>
              <a:rPr lang="ru-RU" altLang="ru-RU" b="1" dirty="0" smtClean="0">
                <a:solidFill>
                  <a:srgbClr val="100A84"/>
                </a:solidFill>
                <a:latin typeface="Arial" charset="0"/>
                <a:cs typeface="Arial" charset="0"/>
              </a:rPr>
              <a:t>голосов при голосовании.</a:t>
            </a:r>
          </a:p>
          <a:p>
            <a:pPr algn="just" eaLnBrk="1" hangingPunct="1">
              <a:lnSpc>
                <a:spcPts val="1000"/>
              </a:lnSpc>
            </a:pPr>
            <a:endParaRPr lang="ru-RU" altLang="ru-RU" b="1" dirty="0">
              <a:solidFill>
                <a:srgbClr val="100A84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i="1" u="sng" dirty="0">
              <a:solidFill>
                <a:srgbClr val="100A84"/>
              </a:solidFill>
            </a:endParaRPr>
          </a:p>
          <a:p>
            <a:pPr algn="just" eaLnBrk="1" hangingPunct="1"/>
            <a:r>
              <a:rPr lang="ru-RU" altLang="ru-RU" b="1" i="1" u="sng" dirty="0" smtClean="0">
                <a:solidFill>
                  <a:srgbClr val="100A84"/>
                </a:solidFill>
              </a:rPr>
              <a:t>Решение:</a:t>
            </a:r>
            <a:r>
              <a:rPr lang="ru-RU" altLang="ru-RU" b="1" dirty="0" smtClean="0">
                <a:solidFill>
                  <a:srgbClr val="100A84"/>
                </a:solidFill>
              </a:rPr>
              <a:t> </a:t>
            </a:r>
            <a:r>
              <a:rPr lang="ru-RU" altLang="ru-RU" b="1" dirty="0" smtClean="0">
                <a:solidFill>
                  <a:srgbClr val="C00000"/>
                </a:solidFill>
              </a:rPr>
              <a:t>пересмотреть </a:t>
            </a:r>
            <a:r>
              <a:rPr lang="ru-RU" altLang="ru-RU" b="1" dirty="0" smtClean="0">
                <a:solidFill>
                  <a:srgbClr val="C00000"/>
                </a:solidFill>
              </a:rPr>
              <a:t>процедуру голосования с участием государств участников Соглашения в деятельности соответствующих МТК. </a:t>
            </a:r>
          </a:p>
          <a:p>
            <a:pPr algn="just" eaLnBrk="1" hangingPunct="1">
              <a:lnSpc>
                <a:spcPts val="900"/>
              </a:lnSpc>
            </a:pPr>
            <a:endParaRPr lang="ru-RU" altLang="ru-RU" b="1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000"/>
              </a:lnSpc>
            </a:pPr>
            <a:endParaRPr lang="ru-RU" altLang="ru-RU" b="1" u="sng" dirty="0" smtClean="0">
              <a:solidFill>
                <a:srgbClr val="100A84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7824" y="252819"/>
            <a:ext cx="9523412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ИЗМЕНЕНИЕ ПРОЦЕДУРЫ ГОЛОСОВАНИЯ </a:t>
            </a:r>
            <a:endParaRPr lang="ru-RU" sz="2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19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2988954" y="208285"/>
            <a:ext cx="4797178" cy="55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Критерии принятия решения. 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	ГОСТ 1.2</a:t>
            </a:r>
          </a:p>
        </p:txBody>
      </p:sp>
      <p:sp>
        <p:nvSpPr>
          <p:cNvPr id="2051" name="Rectangle 32"/>
          <p:cNvSpPr>
            <a:spLocks noChangeArrowheads="1"/>
          </p:cNvSpPr>
          <p:nvPr/>
        </p:nvSpPr>
        <p:spPr bwMode="auto">
          <a:xfrm>
            <a:off x="209785" y="1398484"/>
            <a:ext cx="1264271" cy="941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/>
              <a:t>2009</a:t>
            </a:r>
          </a:p>
        </p:txBody>
      </p:sp>
      <p:sp>
        <p:nvSpPr>
          <p:cNvPr id="2052" name="Rectangle 32"/>
          <p:cNvSpPr>
            <a:spLocks noChangeArrowheads="1"/>
          </p:cNvSpPr>
          <p:nvPr/>
        </p:nvSpPr>
        <p:spPr bwMode="auto">
          <a:xfrm>
            <a:off x="209785" y="2828473"/>
            <a:ext cx="1264271" cy="11114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/>
              <a:t>2012</a:t>
            </a:r>
          </a:p>
          <a:p>
            <a:r>
              <a:rPr lang="ru-RU" sz="1800"/>
              <a:t>Изм. № 1</a:t>
            </a:r>
          </a:p>
        </p:txBody>
      </p:sp>
      <p:sp>
        <p:nvSpPr>
          <p:cNvPr id="2053" name="Rectangle 32"/>
          <p:cNvSpPr>
            <a:spLocks noChangeArrowheads="1"/>
          </p:cNvSpPr>
          <p:nvPr/>
        </p:nvSpPr>
        <p:spPr bwMode="auto">
          <a:xfrm>
            <a:off x="209784" y="4284688"/>
            <a:ext cx="1262415" cy="10834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 dirty="0"/>
              <a:t>2014</a:t>
            </a:r>
          </a:p>
          <a:p>
            <a:r>
              <a:rPr lang="ru-RU" sz="1800" dirty="0"/>
              <a:t>Изм. № 3</a:t>
            </a:r>
          </a:p>
        </p:txBody>
      </p:sp>
      <p:sp>
        <p:nvSpPr>
          <p:cNvPr id="2054" name="Rectangle 32"/>
          <p:cNvSpPr>
            <a:spLocks noChangeArrowheads="1"/>
          </p:cNvSpPr>
          <p:nvPr/>
        </p:nvSpPr>
        <p:spPr bwMode="auto">
          <a:xfrm>
            <a:off x="2315047" y="2828473"/>
            <a:ext cx="1433213" cy="3964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 dirty="0"/>
              <a:t>АИС МГС</a:t>
            </a:r>
          </a:p>
        </p:txBody>
      </p:sp>
      <p:sp>
        <p:nvSpPr>
          <p:cNvPr id="2055" name="Rectangle 32"/>
          <p:cNvSpPr>
            <a:spLocks noChangeArrowheads="1"/>
          </p:cNvSpPr>
          <p:nvPr/>
        </p:nvSpPr>
        <p:spPr bwMode="auto">
          <a:xfrm>
            <a:off x="2315047" y="1478998"/>
            <a:ext cx="1433213" cy="3955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/>
              <a:t>АИС МГС</a:t>
            </a:r>
          </a:p>
        </p:txBody>
      </p:sp>
      <p:sp>
        <p:nvSpPr>
          <p:cNvPr id="2056" name="Rectangle 32"/>
          <p:cNvSpPr>
            <a:spLocks noChangeArrowheads="1"/>
          </p:cNvSpPr>
          <p:nvPr/>
        </p:nvSpPr>
        <p:spPr bwMode="auto">
          <a:xfrm>
            <a:off x="2315047" y="4284689"/>
            <a:ext cx="1431356" cy="4481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 dirty="0"/>
              <a:t>АИС МГС</a:t>
            </a:r>
          </a:p>
        </p:txBody>
      </p:sp>
      <p:sp>
        <p:nvSpPr>
          <p:cNvPr id="2057" name="Oval 12"/>
          <p:cNvSpPr>
            <a:spLocks noChangeArrowheads="1"/>
          </p:cNvSpPr>
          <p:nvPr/>
        </p:nvSpPr>
        <p:spPr bwMode="auto">
          <a:xfrm>
            <a:off x="4503852" y="1398484"/>
            <a:ext cx="504966" cy="476080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algn="ctr"/>
            <a:r>
              <a:rPr lang="ru-RU"/>
              <a:t>+</a:t>
            </a:r>
          </a:p>
        </p:txBody>
      </p:sp>
      <p:sp>
        <p:nvSpPr>
          <p:cNvPr id="2058" name="Line 13"/>
          <p:cNvSpPr>
            <a:spLocks noChangeShapeType="1"/>
          </p:cNvSpPr>
          <p:nvPr/>
        </p:nvSpPr>
        <p:spPr bwMode="auto">
          <a:xfrm>
            <a:off x="3746403" y="1636524"/>
            <a:ext cx="757449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/>
          <a:lstStyle/>
          <a:p>
            <a:endParaRPr lang="ru-RU"/>
          </a:p>
        </p:txBody>
      </p:sp>
      <p:sp>
        <p:nvSpPr>
          <p:cNvPr id="2059" name="Oval 14"/>
          <p:cNvSpPr>
            <a:spLocks noChangeArrowheads="1"/>
          </p:cNvSpPr>
          <p:nvPr/>
        </p:nvSpPr>
        <p:spPr bwMode="auto">
          <a:xfrm>
            <a:off x="4518841" y="2857180"/>
            <a:ext cx="504966" cy="476080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algn="ctr"/>
            <a:r>
              <a:rPr lang="ru-RU" dirty="0"/>
              <a:t>+</a:t>
            </a:r>
          </a:p>
        </p:txBody>
      </p:sp>
      <p:sp>
        <p:nvSpPr>
          <p:cNvPr id="2060" name="Line 15"/>
          <p:cNvSpPr>
            <a:spLocks noChangeShapeType="1"/>
          </p:cNvSpPr>
          <p:nvPr/>
        </p:nvSpPr>
        <p:spPr bwMode="auto">
          <a:xfrm>
            <a:off x="3746403" y="3079224"/>
            <a:ext cx="757449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/>
          <a:lstStyle/>
          <a:p>
            <a:endParaRPr lang="ru-RU"/>
          </a:p>
        </p:txBody>
      </p:sp>
      <p:sp>
        <p:nvSpPr>
          <p:cNvPr id="2061" name="Oval 16"/>
          <p:cNvSpPr>
            <a:spLocks noChangeArrowheads="1"/>
          </p:cNvSpPr>
          <p:nvPr/>
        </p:nvSpPr>
        <p:spPr bwMode="auto">
          <a:xfrm>
            <a:off x="4518841" y="4270700"/>
            <a:ext cx="504966" cy="476080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algn="ctr"/>
            <a:r>
              <a:rPr lang="ru-RU" dirty="0"/>
              <a:t>+</a:t>
            </a:r>
          </a:p>
        </p:txBody>
      </p:sp>
      <p:sp>
        <p:nvSpPr>
          <p:cNvPr id="2062" name="Line 17"/>
          <p:cNvSpPr>
            <a:spLocks noChangeShapeType="1"/>
          </p:cNvSpPr>
          <p:nvPr/>
        </p:nvSpPr>
        <p:spPr bwMode="auto">
          <a:xfrm>
            <a:off x="3748260" y="4508740"/>
            <a:ext cx="757449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/>
          <a:lstStyle/>
          <a:p>
            <a:endParaRPr lang="ru-RU"/>
          </a:p>
        </p:txBody>
      </p:sp>
      <p:sp>
        <p:nvSpPr>
          <p:cNvPr id="2063" name="Rectangle 32"/>
          <p:cNvSpPr>
            <a:spLocks noChangeArrowheads="1"/>
          </p:cNvSpPr>
          <p:nvPr/>
        </p:nvSpPr>
        <p:spPr bwMode="auto">
          <a:xfrm>
            <a:off x="5346700" y="1319721"/>
            <a:ext cx="926391" cy="6607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 dirty="0"/>
              <a:t>2/3 от</a:t>
            </a:r>
          </a:p>
        </p:txBody>
      </p:sp>
      <p:sp>
        <p:nvSpPr>
          <p:cNvPr id="2064" name="Rectangle 32"/>
          <p:cNvSpPr>
            <a:spLocks noChangeArrowheads="1"/>
          </p:cNvSpPr>
          <p:nvPr/>
        </p:nvSpPr>
        <p:spPr bwMode="auto">
          <a:xfrm>
            <a:off x="5346700" y="2828473"/>
            <a:ext cx="926391" cy="7141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 dirty="0"/>
              <a:t>2/3 от</a:t>
            </a:r>
          </a:p>
        </p:txBody>
      </p:sp>
      <p:sp>
        <p:nvSpPr>
          <p:cNvPr id="2065" name="AutoShape 20"/>
          <p:cNvSpPr>
            <a:spLocks/>
          </p:cNvSpPr>
          <p:nvPr/>
        </p:nvSpPr>
        <p:spPr bwMode="auto">
          <a:xfrm>
            <a:off x="6609116" y="1240958"/>
            <a:ext cx="337882" cy="883490"/>
          </a:xfrm>
          <a:prstGeom prst="leftBrace">
            <a:avLst>
              <a:gd name="adj1" fmla="val 29075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endParaRPr lang="ru-RU"/>
          </a:p>
        </p:txBody>
      </p:sp>
      <p:sp>
        <p:nvSpPr>
          <p:cNvPr id="2066" name="AutoShape 21"/>
          <p:cNvSpPr>
            <a:spLocks/>
          </p:cNvSpPr>
          <p:nvPr/>
        </p:nvSpPr>
        <p:spPr bwMode="auto">
          <a:xfrm>
            <a:off x="6609116" y="2628503"/>
            <a:ext cx="337882" cy="914089"/>
          </a:xfrm>
          <a:prstGeom prst="leftBrace">
            <a:avLst>
              <a:gd name="adj1" fmla="val 29075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endParaRPr lang="ru-RU"/>
          </a:p>
        </p:txBody>
      </p:sp>
      <p:sp>
        <p:nvSpPr>
          <p:cNvPr id="2067" name="Rectangle 22"/>
          <p:cNvSpPr>
            <a:spLocks noChangeArrowheads="1"/>
          </p:cNvSpPr>
          <p:nvPr/>
        </p:nvSpPr>
        <p:spPr bwMode="auto">
          <a:xfrm>
            <a:off x="6861598" y="1160445"/>
            <a:ext cx="2274205" cy="1030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marL="391146" indent="-391146">
              <a:buFontTx/>
              <a:buAutoNum type="arabicPeriod"/>
            </a:pPr>
            <a:r>
              <a:rPr lang="ru-RU" sz="1400"/>
              <a:t>Заинтересованные</a:t>
            </a:r>
          </a:p>
          <a:p>
            <a:pPr marL="391146" indent="-391146">
              <a:buFontTx/>
              <a:buAutoNum type="arabicPeriod"/>
            </a:pPr>
            <a:r>
              <a:rPr lang="ru-RU" sz="1400"/>
              <a:t>Принявшие участие </a:t>
            </a:r>
          </a:p>
          <a:p>
            <a:pPr marL="391146" indent="-391146"/>
            <a:r>
              <a:rPr lang="ru-RU" sz="1400"/>
              <a:t>	в голосовании</a:t>
            </a:r>
          </a:p>
        </p:txBody>
      </p:sp>
      <p:sp>
        <p:nvSpPr>
          <p:cNvPr id="2068" name="Rectangle 23"/>
          <p:cNvSpPr>
            <a:spLocks noChangeArrowheads="1"/>
          </p:cNvSpPr>
          <p:nvPr/>
        </p:nvSpPr>
        <p:spPr bwMode="auto">
          <a:xfrm>
            <a:off x="6861598" y="2628503"/>
            <a:ext cx="2274205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marL="391146" indent="-391146">
              <a:buFontTx/>
              <a:buAutoNum type="arabicPeriod"/>
            </a:pPr>
            <a:r>
              <a:rPr lang="ru-RU" sz="1400" dirty="0"/>
              <a:t>Заинтересованные</a:t>
            </a:r>
          </a:p>
          <a:p>
            <a:pPr marL="391146" indent="-391146">
              <a:buFontTx/>
              <a:buAutoNum type="arabicPeriod"/>
            </a:pPr>
            <a:r>
              <a:rPr lang="ru-RU" sz="1400" dirty="0"/>
              <a:t>Принявшие участие </a:t>
            </a:r>
          </a:p>
          <a:p>
            <a:pPr marL="391146" indent="-391146"/>
            <a:r>
              <a:rPr lang="ru-RU" sz="1400" dirty="0"/>
              <a:t>	в голосовании</a:t>
            </a:r>
          </a:p>
        </p:txBody>
      </p:sp>
      <p:sp>
        <p:nvSpPr>
          <p:cNvPr id="2069" name="Rectangle 32"/>
          <p:cNvSpPr>
            <a:spLocks noChangeArrowheads="1"/>
          </p:cNvSpPr>
          <p:nvPr/>
        </p:nvSpPr>
        <p:spPr bwMode="auto">
          <a:xfrm>
            <a:off x="9557226" y="1240958"/>
            <a:ext cx="588509" cy="635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/>
              <a:t>≥ 4</a:t>
            </a:r>
          </a:p>
        </p:txBody>
      </p:sp>
      <p:sp>
        <p:nvSpPr>
          <p:cNvPr id="2070" name="Rectangle 32"/>
          <p:cNvSpPr>
            <a:spLocks noChangeArrowheads="1"/>
          </p:cNvSpPr>
          <p:nvPr/>
        </p:nvSpPr>
        <p:spPr bwMode="auto">
          <a:xfrm>
            <a:off x="9557226" y="2628503"/>
            <a:ext cx="588509" cy="704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 dirty="0"/>
              <a:t>≥ 3</a:t>
            </a:r>
          </a:p>
        </p:txBody>
      </p:sp>
      <p:sp>
        <p:nvSpPr>
          <p:cNvPr id="2071" name="Rectangle 26"/>
          <p:cNvSpPr>
            <a:spLocks noChangeArrowheads="1"/>
          </p:cNvSpPr>
          <p:nvPr/>
        </p:nvSpPr>
        <p:spPr bwMode="auto">
          <a:xfrm>
            <a:off x="6906059" y="5788421"/>
            <a:ext cx="2274203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marL="391146" indent="-391146">
              <a:buFontTx/>
              <a:buAutoNum type="arabicPeriod"/>
            </a:pPr>
            <a:r>
              <a:rPr lang="ru-RU" sz="1400" dirty="0"/>
              <a:t>Заинтересованные</a:t>
            </a:r>
          </a:p>
          <a:p>
            <a:pPr marL="391146" indent="-391146"/>
            <a:r>
              <a:rPr lang="ru-RU" dirty="0"/>
              <a:t>*</a:t>
            </a:r>
            <a:r>
              <a:rPr lang="ru-RU" sz="1400" dirty="0"/>
              <a:t>	Вкл. нац. орган. - </a:t>
            </a:r>
          </a:p>
          <a:p>
            <a:pPr marL="391146" indent="-391146"/>
            <a:r>
              <a:rPr lang="ru-RU" sz="1400" dirty="0"/>
              <a:t>	разработчик</a:t>
            </a:r>
          </a:p>
        </p:txBody>
      </p:sp>
      <p:sp>
        <p:nvSpPr>
          <p:cNvPr id="2072" name="Rectangle 32"/>
          <p:cNvSpPr>
            <a:spLocks noChangeArrowheads="1"/>
          </p:cNvSpPr>
          <p:nvPr/>
        </p:nvSpPr>
        <p:spPr bwMode="auto">
          <a:xfrm>
            <a:off x="9473685" y="4012927"/>
            <a:ext cx="757449" cy="93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 dirty="0"/>
              <a:t>≥ 3</a:t>
            </a:r>
            <a:r>
              <a:rPr lang="ru-RU" sz="1800" baseline="30000" dirty="0"/>
              <a:t>*</a:t>
            </a:r>
            <a:endParaRPr lang="ru-RU" sz="1800" dirty="0"/>
          </a:p>
        </p:txBody>
      </p:sp>
      <p:sp>
        <p:nvSpPr>
          <p:cNvPr id="26" name="Rectangle 32"/>
          <p:cNvSpPr>
            <a:spLocks noChangeArrowheads="1"/>
          </p:cNvSpPr>
          <p:nvPr/>
        </p:nvSpPr>
        <p:spPr bwMode="auto">
          <a:xfrm>
            <a:off x="5392355" y="4151680"/>
            <a:ext cx="926391" cy="7141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 dirty="0"/>
              <a:t>2/3 от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301" y="4012926"/>
            <a:ext cx="354013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209783" y="5868863"/>
            <a:ext cx="1262415" cy="10834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 dirty="0" smtClean="0"/>
              <a:t>201</a:t>
            </a:r>
            <a:r>
              <a:rPr lang="en-US" sz="1800" dirty="0" smtClean="0"/>
              <a:t>5</a:t>
            </a:r>
            <a:endParaRPr lang="ru-RU" sz="1800" dirty="0"/>
          </a:p>
          <a:p>
            <a:r>
              <a:rPr lang="ru-RU" sz="1600" dirty="0" smtClean="0"/>
              <a:t>Пересмотр</a:t>
            </a:r>
            <a:endParaRPr lang="ru-RU" sz="1600" dirty="0"/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2273276" y="6084887"/>
            <a:ext cx="1431356" cy="4481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 dirty="0"/>
              <a:t>АИС МГС</a:t>
            </a:r>
          </a:p>
        </p:txBody>
      </p:sp>
      <p:sp>
        <p:nvSpPr>
          <p:cNvPr id="31" name="Line 17"/>
          <p:cNvSpPr>
            <a:spLocks noChangeShapeType="1"/>
          </p:cNvSpPr>
          <p:nvPr/>
        </p:nvSpPr>
        <p:spPr bwMode="auto">
          <a:xfrm>
            <a:off x="3704632" y="6306638"/>
            <a:ext cx="757449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/>
          <a:lstStyle/>
          <a:p>
            <a:endParaRPr lang="ru-RU"/>
          </a:p>
        </p:txBody>
      </p:sp>
      <p:sp>
        <p:nvSpPr>
          <p:cNvPr id="32" name="Oval 16"/>
          <p:cNvSpPr>
            <a:spLocks noChangeArrowheads="1"/>
          </p:cNvSpPr>
          <p:nvPr/>
        </p:nvSpPr>
        <p:spPr bwMode="auto">
          <a:xfrm>
            <a:off x="4484485" y="6056909"/>
            <a:ext cx="504966" cy="476080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algn="ctr"/>
            <a:r>
              <a:rPr lang="ru-RU" dirty="0"/>
              <a:t>+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5386566" y="5937889"/>
            <a:ext cx="926391" cy="7141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pPr algn="ctr"/>
            <a:r>
              <a:rPr lang="ru-RU" sz="1800" dirty="0" smtClean="0"/>
              <a:t>-</a:t>
            </a:r>
            <a:endParaRPr lang="ru-RU" sz="1800" dirty="0"/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91" y="5825842"/>
            <a:ext cx="354013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Rectangle 26"/>
          <p:cNvSpPr>
            <a:spLocks noChangeArrowheads="1"/>
          </p:cNvSpPr>
          <p:nvPr/>
        </p:nvSpPr>
        <p:spPr bwMode="auto">
          <a:xfrm>
            <a:off x="6930458" y="4165327"/>
            <a:ext cx="2274203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marL="391146" indent="-391146">
              <a:buFontTx/>
              <a:buAutoNum type="arabicPeriod"/>
            </a:pPr>
            <a:r>
              <a:rPr lang="ru-RU" sz="1400" dirty="0"/>
              <a:t>Заинтересованные</a:t>
            </a:r>
          </a:p>
          <a:p>
            <a:pPr marL="391146" indent="-391146"/>
            <a:r>
              <a:rPr lang="ru-RU" dirty="0"/>
              <a:t>*</a:t>
            </a:r>
            <a:r>
              <a:rPr lang="ru-RU" sz="1400" dirty="0"/>
              <a:t>	Вкл. нац. орган. - </a:t>
            </a:r>
          </a:p>
          <a:p>
            <a:pPr marL="391146" indent="-391146"/>
            <a:r>
              <a:rPr lang="ru-RU" sz="1400" dirty="0"/>
              <a:t>	разработчик</a:t>
            </a:r>
          </a:p>
        </p:txBody>
      </p:sp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9135804" y="5768100"/>
            <a:ext cx="1395472" cy="93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endParaRPr lang="ru-RU" sz="1800" dirty="0" smtClean="0"/>
          </a:p>
          <a:p>
            <a:endParaRPr lang="ru-RU" sz="1800" dirty="0"/>
          </a:p>
          <a:p>
            <a:r>
              <a:rPr lang="ru-RU" sz="1800" dirty="0" smtClean="0"/>
              <a:t>≥ </a:t>
            </a:r>
            <a:r>
              <a:rPr lang="ru-RU" sz="1800" dirty="0"/>
              <a:t>3</a:t>
            </a:r>
            <a:r>
              <a:rPr lang="ru-RU" sz="1800" dirty="0"/>
              <a:t>*(за)</a:t>
            </a:r>
          </a:p>
          <a:p>
            <a:r>
              <a:rPr lang="ru-RU" sz="1800" dirty="0" smtClean="0"/>
              <a:t>≥ 2 </a:t>
            </a:r>
            <a:r>
              <a:rPr lang="ru-RU" sz="1600" dirty="0" smtClean="0"/>
              <a:t>(против)</a:t>
            </a:r>
            <a:endParaRPr lang="ru-RU" sz="1600" baseline="30000" dirty="0" smtClean="0"/>
          </a:p>
          <a:p>
            <a:endParaRPr lang="ru-RU" sz="1800" baseline="30000" dirty="0" smtClean="0"/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5775180"/>
              </p:ext>
            </p:extLst>
          </p:nvPr>
        </p:nvGraphicFramePr>
        <p:xfrm>
          <a:off x="5289550" y="367188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89550" y="3671888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594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95784" y="1332359"/>
            <a:ext cx="10009112" cy="4947508"/>
          </a:xfrm>
          <a:prstGeom prst="rect">
            <a:avLst/>
          </a:prstGeom>
          <a:noFill/>
          <a:ln>
            <a:noFill/>
          </a:ln>
          <a:effectLst>
            <a:prstShdw prst="shdw12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eaLnBrk="1" hangingPunct="1"/>
            <a:r>
              <a:rPr lang="ru-RU" altLang="ru-RU" sz="2400" b="1" dirty="0" smtClean="0">
                <a:solidFill>
                  <a:srgbClr val="100A84"/>
                </a:solidFill>
              </a:rPr>
              <a:t>Изменение  ПМГ 02-2008 </a:t>
            </a:r>
            <a:r>
              <a:rPr lang="ru-RU" altLang="ru-RU" b="1" dirty="0" smtClean="0">
                <a:solidFill>
                  <a:srgbClr val="100A84"/>
                </a:solidFill>
              </a:rPr>
              <a:t>(зарегистрировано  26.06.2014 </a:t>
            </a:r>
            <a:r>
              <a:rPr lang="ru-RU" altLang="ru-RU" b="1" dirty="0">
                <a:solidFill>
                  <a:srgbClr val="100A84"/>
                </a:solidFill>
              </a:rPr>
              <a:t>№ </a:t>
            </a:r>
            <a:r>
              <a:rPr lang="ru-RU" altLang="ru-RU" b="1" dirty="0" smtClean="0">
                <a:solidFill>
                  <a:srgbClr val="100A84"/>
                </a:solidFill>
              </a:rPr>
              <a:t>9372) </a:t>
            </a:r>
            <a:endParaRPr lang="ru-RU" altLang="ru-RU" b="1" dirty="0">
              <a:solidFill>
                <a:srgbClr val="100A84"/>
              </a:solidFill>
            </a:endParaRPr>
          </a:p>
          <a:p>
            <a:pPr algn="just" eaLnBrk="1" hangingPunct="1"/>
            <a:endParaRPr lang="ru-RU" altLang="ru-RU" sz="2400" b="1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1100"/>
              </a:lnSpc>
            </a:pPr>
            <a:endParaRPr lang="ru-RU" altLang="ru-RU" sz="1800" b="1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3000"/>
              </a:lnSpc>
            </a:pPr>
            <a:r>
              <a:rPr lang="ru-RU" altLang="ru-RU" sz="1800" b="1" dirty="0" smtClean="0">
                <a:solidFill>
                  <a:srgbClr val="100A84"/>
                </a:solidFill>
              </a:rPr>
              <a:t> </a:t>
            </a:r>
            <a:r>
              <a:rPr lang="ru-RU" altLang="ru-RU" b="1" i="1" u="sng" dirty="0" smtClean="0">
                <a:solidFill>
                  <a:srgbClr val="100A84"/>
                </a:solidFill>
              </a:rPr>
              <a:t>Обязательность голосования по проектам стандартов</a:t>
            </a:r>
          </a:p>
          <a:p>
            <a:pPr algn="just" eaLnBrk="1" hangingPunct="1">
              <a:lnSpc>
                <a:spcPts val="2000"/>
              </a:lnSpc>
            </a:pPr>
            <a:endParaRPr lang="ru-RU" altLang="ru-RU" b="1" i="1" u="sng" dirty="0" smtClean="0">
              <a:solidFill>
                <a:srgbClr val="100A84"/>
              </a:solidFill>
            </a:endParaRPr>
          </a:p>
          <a:p>
            <a:pPr marL="285750" indent="-285750" algn="just" eaLnBrk="1" hangingPunct="1">
              <a:lnSpc>
                <a:spcPts val="3000"/>
              </a:lnSpc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100A84"/>
                </a:solidFill>
              </a:rPr>
              <a:t> Государство </a:t>
            </a:r>
            <a:r>
              <a:rPr lang="ru-RU" altLang="ru-RU" b="1" dirty="0">
                <a:solidFill>
                  <a:srgbClr val="100A84"/>
                </a:solidFill>
              </a:rPr>
              <a:t>– </a:t>
            </a:r>
            <a:r>
              <a:rPr lang="ru-RU" altLang="ru-RU" b="1" u="sng" dirty="0" smtClean="0">
                <a:solidFill>
                  <a:srgbClr val="100A84"/>
                </a:solidFill>
              </a:rPr>
              <a:t>полноправный член </a:t>
            </a:r>
            <a:r>
              <a:rPr lang="ru-RU" altLang="ru-RU" b="1" dirty="0">
                <a:solidFill>
                  <a:srgbClr val="100A84"/>
                </a:solidFill>
              </a:rPr>
              <a:t>МТК, </a:t>
            </a:r>
            <a:r>
              <a:rPr lang="ru-RU" altLang="ru-RU" b="1" dirty="0" smtClean="0">
                <a:solidFill>
                  <a:srgbClr val="100A84"/>
                </a:solidFill>
              </a:rPr>
              <a:t>считается </a:t>
            </a:r>
            <a:r>
              <a:rPr lang="ru-RU" altLang="ru-RU" b="1" u="sng" dirty="0" smtClean="0">
                <a:solidFill>
                  <a:srgbClr val="100A84"/>
                </a:solidFill>
              </a:rPr>
              <a:t>заинтересованным</a:t>
            </a:r>
            <a:r>
              <a:rPr lang="ru-RU" altLang="ru-RU" b="1" dirty="0" smtClean="0">
                <a:solidFill>
                  <a:srgbClr val="100A84"/>
                </a:solidFill>
              </a:rPr>
              <a:t> </a:t>
            </a:r>
            <a:r>
              <a:rPr lang="ru-RU" altLang="ru-RU" b="1" dirty="0">
                <a:solidFill>
                  <a:srgbClr val="100A84"/>
                </a:solidFill>
              </a:rPr>
              <a:t>в </a:t>
            </a:r>
            <a:r>
              <a:rPr lang="ru-RU" altLang="ru-RU" b="1" dirty="0" smtClean="0">
                <a:solidFill>
                  <a:srgbClr val="100A84"/>
                </a:solidFill>
              </a:rPr>
              <a:t>разработке </a:t>
            </a:r>
            <a:r>
              <a:rPr lang="ru-RU" altLang="ru-RU" b="1" dirty="0">
                <a:solidFill>
                  <a:srgbClr val="100A84"/>
                </a:solidFill>
              </a:rPr>
              <a:t>стандартов </a:t>
            </a:r>
            <a:r>
              <a:rPr lang="ru-RU" altLang="ru-RU" b="1" dirty="0" smtClean="0">
                <a:solidFill>
                  <a:srgbClr val="100A84"/>
                </a:solidFill>
              </a:rPr>
              <a:t>в области </a:t>
            </a:r>
            <a:r>
              <a:rPr lang="ru-RU" altLang="ru-RU" b="1" dirty="0">
                <a:solidFill>
                  <a:srgbClr val="100A84"/>
                </a:solidFill>
              </a:rPr>
              <a:t>деятельности МТК </a:t>
            </a:r>
            <a:r>
              <a:rPr lang="ru-RU" altLang="ru-RU" b="1" dirty="0" smtClean="0">
                <a:solidFill>
                  <a:srgbClr val="100A84"/>
                </a:solidFill>
              </a:rPr>
              <a:t>и </a:t>
            </a:r>
            <a:r>
              <a:rPr lang="ru-RU" altLang="ru-RU" b="1" u="sng" dirty="0" smtClean="0">
                <a:solidFill>
                  <a:srgbClr val="100A84"/>
                </a:solidFill>
              </a:rPr>
              <a:t>должно </a:t>
            </a:r>
            <a:r>
              <a:rPr lang="ru-RU" altLang="ru-RU" b="1" u="sng" dirty="0">
                <a:solidFill>
                  <a:srgbClr val="100A84"/>
                </a:solidFill>
              </a:rPr>
              <a:t>в обязательном порядке обозначать свою позицию (за или против) при голосовании.</a:t>
            </a:r>
            <a:r>
              <a:rPr lang="ru-RU" altLang="ru-RU" b="1" dirty="0">
                <a:solidFill>
                  <a:srgbClr val="100A84"/>
                </a:solidFill>
              </a:rPr>
              <a:t> </a:t>
            </a:r>
            <a:endParaRPr lang="ru-RU" altLang="ru-RU" b="1" dirty="0" smtClean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3000"/>
              </a:lnSpc>
            </a:pPr>
            <a:endParaRPr lang="ru-RU" altLang="ru-RU" b="1" dirty="0">
              <a:solidFill>
                <a:srgbClr val="100A84"/>
              </a:solidFill>
            </a:endParaRPr>
          </a:p>
          <a:p>
            <a:pPr algn="just" eaLnBrk="1" hangingPunct="1">
              <a:lnSpc>
                <a:spcPts val="3000"/>
              </a:lnSpc>
            </a:pPr>
            <a:r>
              <a:rPr lang="ru-RU" altLang="ru-RU" b="1" dirty="0" smtClean="0">
                <a:solidFill>
                  <a:srgbClr val="100A84"/>
                </a:solidFill>
              </a:rPr>
              <a:t> </a:t>
            </a:r>
            <a:r>
              <a:rPr lang="ru-RU" altLang="ru-RU" b="1" i="1" u="sng" dirty="0">
                <a:solidFill>
                  <a:srgbClr val="100A84"/>
                </a:solidFill>
              </a:rPr>
              <a:t>Изменение статуса членов </a:t>
            </a:r>
            <a:r>
              <a:rPr lang="ru-RU" altLang="ru-RU" b="1" i="1" u="sng" dirty="0" smtClean="0">
                <a:solidFill>
                  <a:srgbClr val="100A84"/>
                </a:solidFill>
              </a:rPr>
              <a:t>МТК при уклонении от голосования </a:t>
            </a:r>
          </a:p>
          <a:p>
            <a:pPr algn="just" eaLnBrk="1" hangingPunct="1">
              <a:lnSpc>
                <a:spcPts val="2000"/>
              </a:lnSpc>
            </a:pPr>
            <a:endParaRPr lang="ru-RU" altLang="ru-RU" b="1" i="1" u="sng" dirty="0">
              <a:solidFill>
                <a:srgbClr val="100A84"/>
              </a:solidFill>
            </a:endParaRPr>
          </a:p>
          <a:p>
            <a:pPr marL="285750" indent="-285750" algn="just" eaLnBrk="1" hangingPunct="1">
              <a:lnSpc>
                <a:spcPts val="3000"/>
              </a:lnSpc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100A84"/>
                </a:solidFill>
              </a:rPr>
              <a:t>Статус полноправного члена МТК не обозначившего свою позицию при голосовании более 3-х раз может быть изменен на статус наблюдателя.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47204" y="468263"/>
            <a:ext cx="9523412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dirty="0" smtClean="0">
                <a:latin typeface="Arial" charset="0"/>
                <a:cs typeface="Arial" charset="0"/>
              </a:rPr>
              <a:t>ИЗМЕНЕНИЕ ПРОЦЕДУРЫ ГОЛОСОВАНИЯ </a:t>
            </a:r>
            <a:endParaRPr lang="ru-RU" sz="2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30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88954" y="208285"/>
            <a:ext cx="4797178" cy="558343"/>
          </a:xfrm>
        </p:spPr>
        <p:txBody>
          <a:bodyPr/>
          <a:lstStyle/>
          <a:p>
            <a:pPr algn="l" eaLnBrk="1" hangingPunct="1"/>
            <a:r>
              <a:rPr lang="ru-RU" sz="2100"/>
              <a:t>Критерии принятия решения в МТК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631208" y="525088"/>
            <a:ext cx="421425" cy="31855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algn="ctr"/>
            <a:r>
              <a:rPr lang="ru-RU"/>
              <a:t>5+</a:t>
            </a:r>
          </a:p>
        </p:txBody>
      </p:sp>
      <p:graphicFrame>
        <p:nvGraphicFramePr>
          <p:cNvPr id="2769" name="Group 721"/>
          <p:cNvGraphicFramePr>
            <a:graphicFrameLocks noGrp="1"/>
          </p:cNvGraphicFramePr>
          <p:nvPr/>
        </p:nvGraphicFramePr>
        <p:xfrm>
          <a:off x="0" y="3105019"/>
          <a:ext cx="1863918" cy="878649"/>
        </p:xfrm>
        <a:graphic>
          <a:graphicData uri="http://schemas.openxmlformats.org/drawingml/2006/table">
            <a:tbl>
              <a:tblPr/>
              <a:tblGrid>
                <a:gridCol w="646368"/>
                <a:gridCol w="556620"/>
                <a:gridCol w="660930"/>
              </a:tblGrid>
              <a:tr h="29288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Набл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66" marR="106966" marT="50435" marB="50435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Кг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66" marR="106966" marT="50435" marB="504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23/25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66" marR="106966" marT="50435" marB="504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Мд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66" marR="106966" marT="50435" marB="504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7/25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66" marR="106966" marT="50435" marB="504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Тд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66" marR="106966" marT="50435" marB="504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14/25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66" marR="106966" marT="50435" marB="504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095" name="Group 10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237160"/>
              </p:ext>
            </p:extLst>
          </p:nvPr>
        </p:nvGraphicFramePr>
        <p:xfrm>
          <a:off x="209785" y="684365"/>
          <a:ext cx="2868283" cy="2407135"/>
        </p:xfrm>
        <a:graphic>
          <a:graphicData uri="http://schemas.openxmlformats.org/drawingml/2006/table">
            <a:tbl>
              <a:tblPr/>
              <a:tblGrid>
                <a:gridCol w="454840"/>
                <a:gridCol w="386151"/>
                <a:gridCol w="527244"/>
                <a:gridCol w="375012"/>
                <a:gridCol w="375012"/>
                <a:gridCol w="375012"/>
                <a:gridCol w="375012"/>
              </a:tblGrid>
              <a:tr h="335943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МТК 524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211">
                <a:tc rowSpan="8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Акт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ФАКТ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Доля голосования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4/4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3/4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2/3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1/2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2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РБ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2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/25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+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+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+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2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РК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5/25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+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2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РФ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16/25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+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+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2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АЗ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4/25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2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РА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7/25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+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+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2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Ук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2/25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Cyr" charset="-52"/>
                        </a:rPr>
                        <a:t>+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4" marR="106934" marT="50392" marB="5039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55" name="AutoShape 1048"/>
          <p:cNvSpPr>
            <a:spLocks/>
          </p:cNvSpPr>
          <p:nvPr/>
        </p:nvSpPr>
        <p:spPr bwMode="auto">
          <a:xfrm>
            <a:off x="3410378" y="1001167"/>
            <a:ext cx="252483" cy="1906069"/>
          </a:xfrm>
          <a:prstGeom prst="rightBrace">
            <a:avLst>
              <a:gd name="adj1" fmla="val 66728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endParaRPr lang="ru-RU"/>
          </a:p>
        </p:txBody>
      </p:sp>
      <p:sp>
        <p:nvSpPr>
          <p:cNvPr id="3157" name="Rectangle 1051"/>
          <p:cNvSpPr>
            <a:spLocks noChangeArrowheads="1"/>
          </p:cNvSpPr>
          <p:nvPr/>
        </p:nvSpPr>
        <p:spPr bwMode="auto">
          <a:xfrm>
            <a:off x="4253226" y="1715287"/>
            <a:ext cx="421423" cy="31855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algn="ctr"/>
            <a:r>
              <a:rPr lang="ru-RU" dirty="0" smtClean="0"/>
              <a:t>2/3</a:t>
            </a:r>
            <a:endParaRPr lang="ru-RU" dirty="0"/>
          </a:p>
        </p:txBody>
      </p:sp>
      <p:sp>
        <p:nvSpPr>
          <p:cNvPr id="3158" name="AutoShape 1052"/>
          <p:cNvSpPr>
            <a:spLocks/>
          </p:cNvSpPr>
          <p:nvPr/>
        </p:nvSpPr>
        <p:spPr bwMode="auto">
          <a:xfrm>
            <a:off x="5096074" y="922405"/>
            <a:ext cx="252483" cy="1906068"/>
          </a:xfrm>
          <a:prstGeom prst="rightBrace">
            <a:avLst>
              <a:gd name="adj1" fmla="val 66728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endParaRPr lang="ru-RU"/>
          </a:p>
        </p:txBody>
      </p:sp>
      <p:sp>
        <p:nvSpPr>
          <p:cNvPr id="3159" name="Line 1054"/>
          <p:cNvSpPr>
            <a:spLocks noChangeShapeType="1"/>
          </p:cNvSpPr>
          <p:nvPr/>
        </p:nvSpPr>
        <p:spPr bwMode="auto">
          <a:xfrm>
            <a:off x="5515642" y="1874564"/>
            <a:ext cx="33788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/>
          <a:lstStyle/>
          <a:p>
            <a:endParaRPr lang="ru-RU"/>
          </a:p>
        </p:txBody>
      </p:sp>
      <p:sp>
        <p:nvSpPr>
          <p:cNvPr id="3160" name="Oval 1055"/>
          <p:cNvSpPr>
            <a:spLocks noChangeArrowheads="1"/>
          </p:cNvSpPr>
          <p:nvPr/>
        </p:nvSpPr>
        <p:spPr bwMode="auto">
          <a:xfrm>
            <a:off x="6106006" y="1636524"/>
            <a:ext cx="504966" cy="476080"/>
          </a:xfrm>
          <a:prstGeom prst="ellipse">
            <a:avLst/>
          </a:prstGeom>
          <a:solidFill>
            <a:srgbClr val="FFFF00"/>
          </a:solidFill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algn="ctr"/>
            <a:r>
              <a:rPr lang="ru-RU"/>
              <a:t>+</a:t>
            </a:r>
          </a:p>
        </p:txBody>
      </p:sp>
      <p:graphicFrame>
        <p:nvGraphicFramePr>
          <p:cNvPr id="3172" name="Group 1124"/>
          <p:cNvGraphicFramePr>
            <a:graphicFrameLocks noGrp="1"/>
          </p:cNvGraphicFramePr>
          <p:nvPr/>
        </p:nvGraphicFramePr>
        <p:xfrm>
          <a:off x="7115939" y="526838"/>
          <a:ext cx="3367677" cy="1748541"/>
        </p:xfrm>
        <a:graphic>
          <a:graphicData uri="http://schemas.openxmlformats.org/drawingml/2006/table">
            <a:tbl>
              <a:tblPr/>
              <a:tblGrid>
                <a:gridCol w="1140932"/>
                <a:gridCol w="1623209"/>
                <a:gridCol w="603536"/>
              </a:tblGrid>
              <a:tr h="43713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Справка</a:t>
                      </a:r>
                      <a:b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"Число </a:t>
                      </a: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ea typeface="+mn-ea"/>
                          <a:cs typeface="+mn-cs"/>
                        </a:rPr>
                        <a:t>полноправных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членов в МТК"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9" marR="106939" marT="50438" marB="50438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00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Члены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9" marR="106939" marT="50438" marB="504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Члены МТК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9" marR="106939" marT="50438" marB="504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%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9" marR="106939" marT="50438" marB="504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26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5+</a:t>
                      </a:r>
                      <a:b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4</a:t>
                      </a:r>
                      <a:b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9" marR="106939" marT="50438" marB="504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25</a:t>
                      </a:r>
                      <a:b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34</a:t>
                      </a:r>
                      <a:b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61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9" marR="106939" marT="50438" marB="504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9" marR="106939" marT="50438" marB="504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713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2</a:t>
                      </a:r>
                      <a:b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9" marR="106939" marT="50438" marB="504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44</a:t>
                      </a:r>
                      <a:b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48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9" marR="106939" marT="50438" marB="504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37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06939" marR="106939" marT="50438" marB="504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80" name="Object 1125"/>
          <p:cNvGraphicFramePr>
            <a:graphicFrameLocks noChangeAspect="1"/>
          </p:cNvGraphicFramePr>
          <p:nvPr/>
        </p:nvGraphicFramePr>
        <p:xfrm>
          <a:off x="2398589" y="4027424"/>
          <a:ext cx="4379468" cy="321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Диаграмма" r:id="rId3" imgW="5038825" imgH="3924220" progId="Excel.Chart.8">
                  <p:embed/>
                </p:oleObj>
              </mc:Choice>
              <mc:Fallback>
                <p:oleObj name="Диаграмма" r:id="rId3" imgW="5038825" imgH="392422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8589" y="4027424"/>
                        <a:ext cx="4379468" cy="3215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81" name="Rectangle 32"/>
          <p:cNvSpPr>
            <a:spLocks noChangeArrowheads="1"/>
          </p:cNvSpPr>
          <p:nvPr/>
        </p:nvSpPr>
        <p:spPr bwMode="auto">
          <a:xfrm>
            <a:off x="7115938" y="2352393"/>
            <a:ext cx="2946254" cy="63360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/>
              <a:t>(ТР ТС </a:t>
            </a:r>
            <a:r>
              <a:rPr lang="en-US" sz="1800"/>
              <a:t>001/2011</a:t>
            </a:r>
            <a:r>
              <a:rPr lang="ru-RU" sz="1800"/>
              <a:t>)</a:t>
            </a:r>
          </a:p>
          <a:p>
            <a:r>
              <a:rPr lang="ru-RU" sz="1800"/>
              <a:t>184</a:t>
            </a:r>
          </a:p>
        </p:txBody>
      </p:sp>
      <p:sp>
        <p:nvSpPr>
          <p:cNvPr id="3182" name="Line 1127"/>
          <p:cNvSpPr>
            <a:spLocks noChangeShapeType="1"/>
          </p:cNvSpPr>
          <p:nvPr/>
        </p:nvSpPr>
        <p:spPr bwMode="auto">
          <a:xfrm>
            <a:off x="7368422" y="2987750"/>
            <a:ext cx="0" cy="55659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/>
          <a:lstStyle/>
          <a:p>
            <a:endParaRPr lang="ru-RU"/>
          </a:p>
        </p:txBody>
      </p:sp>
      <p:sp>
        <p:nvSpPr>
          <p:cNvPr id="3183" name="Line 1128"/>
          <p:cNvSpPr>
            <a:spLocks noChangeShapeType="1"/>
          </p:cNvSpPr>
          <p:nvPr/>
        </p:nvSpPr>
        <p:spPr bwMode="auto">
          <a:xfrm>
            <a:off x="8547294" y="2987750"/>
            <a:ext cx="0" cy="55659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/>
          <a:lstStyle/>
          <a:p>
            <a:endParaRPr lang="ru-RU"/>
          </a:p>
        </p:txBody>
      </p:sp>
      <p:sp>
        <p:nvSpPr>
          <p:cNvPr id="3184" name="Line 1129"/>
          <p:cNvSpPr>
            <a:spLocks noChangeShapeType="1"/>
          </p:cNvSpPr>
          <p:nvPr/>
        </p:nvSpPr>
        <p:spPr bwMode="auto">
          <a:xfrm>
            <a:off x="9726168" y="2987750"/>
            <a:ext cx="0" cy="55659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/>
          <a:lstStyle/>
          <a:p>
            <a:endParaRPr lang="ru-RU"/>
          </a:p>
        </p:txBody>
      </p:sp>
      <p:sp>
        <p:nvSpPr>
          <p:cNvPr id="3185" name="Rectangle 32"/>
          <p:cNvSpPr>
            <a:spLocks noChangeArrowheads="1"/>
          </p:cNvSpPr>
          <p:nvPr/>
        </p:nvSpPr>
        <p:spPr bwMode="auto">
          <a:xfrm>
            <a:off x="7030540" y="3544343"/>
            <a:ext cx="590365" cy="87339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/>
              <a:t>РБ</a:t>
            </a:r>
          </a:p>
          <a:p>
            <a:r>
              <a:rPr lang="ru-RU" sz="1800"/>
              <a:t>8</a:t>
            </a:r>
          </a:p>
        </p:txBody>
      </p:sp>
      <p:sp>
        <p:nvSpPr>
          <p:cNvPr id="3186" name="Rectangle 32"/>
          <p:cNvSpPr>
            <a:spLocks noChangeArrowheads="1"/>
          </p:cNvSpPr>
          <p:nvPr/>
        </p:nvSpPr>
        <p:spPr bwMode="auto">
          <a:xfrm>
            <a:off x="8209413" y="3544343"/>
            <a:ext cx="590365" cy="87339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/>
              <a:t>РК</a:t>
            </a:r>
          </a:p>
          <a:p>
            <a:r>
              <a:rPr lang="ru-RU" sz="1800"/>
              <a:t>75</a:t>
            </a:r>
          </a:p>
        </p:txBody>
      </p:sp>
      <p:sp>
        <p:nvSpPr>
          <p:cNvPr id="3187" name="Rectangle 32"/>
          <p:cNvSpPr>
            <a:spLocks noChangeArrowheads="1"/>
          </p:cNvSpPr>
          <p:nvPr/>
        </p:nvSpPr>
        <p:spPr bwMode="auto">
          <a:xfrm>
            <a:off x="9388286" y="3544343"/>
            <a:ext cx="673906" cy="87339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/>
              <a:t>РФ</a:t>
            </a:r>
          </a:p>
          <a:p>
            <a:r>
              <a:rPr lang="ru-RU" sz="1800"/>
              <a:t>101</a:t>
            </a:r>
          </a:p>
        </p:txBody>
      </p:sp>
      <p:sp>
        <p:nvSpPr>
          <p:cNvPr id="3188" name="Oval 1133"/>
          <p:cNvSpPr>
            <a:spLocks noChangeArrowheads="1"/>
          </p:cNvSpPr>
          <p:nvPr/>
        </p:nvSpPr>
        <p:spPr bwMode="auto">
          <a:xfrm>
            <a:off x="7115939" y="4892067"/>
            <a:ext cx="504966" cy="476080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algn="ctr"/>
            <a:r>
              <a:rPr lang="ru-RU"/>
              <a:t>+</a:t>
            </a:r>
          </a:p>
        </p:txBody>
      </p:sp>
      <p:sp>
        <p:nvSpPr>
          <p:cNvPr id="3189" name="Line 1134"/>
          <p:cNvSpPr>
            <a:spLocks noChangeShapeType="1"/>
          </p:cNvSpPr>
          <p:nvPr/>
        </p:nvSpPr>
        <p:spPr bwMode="auto">
          <a:xfrm>
            <a:off x="7620905" y="5130107"/>
            <a:ext cx="33788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/>
          <a:lstStyle/>
          <a:p>
            <a:endParaRPr lang="ru-RU"/>
          </a:p>
        </p:txBody>
      </p:sp>
      <p:sp>
        <p:nvSpPr>
          <p:cNvPr id="3190" name="Rectangle 32"/>
          <p:cNvSpPr>
            <a:spLocks noChangeArrowheads="1"/>
          </p:cNvSpPr>
          <p:nvPr/>
        </p:nvSpPr>
        <p:spPr bwMode="auto">
          <a:xfrm>
            <a:off x="7956929" y="4813304"/>
            <a:ext cx="1769238" cy="6336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/>
              <a:t>АИС МГС</a:t>
            </a:r>
          </a:p>
          <a:p>
            <a:r>
              <a:rPr lang="ru-RU" sz="1800"/>
              <a:t>Голосование</a:t>
            </a:r>
          </a:p>
        </p:txBody>
      </p:sp>
      <p:sp>
        <p:nvSpPr>
          <p:cNvPr id="3191" name="Line 1136"/>
          <p:cNvSpPr>
            <a:spLocks noChangeShapeType="1"/>
          </p:cNvSpPr>
          <p:nvPr/>
        </p:nvSpPr>
        <p:spPr bwMode="auto">
          <a:xfrm>
            <a:off x="8042328" y="5130107"/>
            <a:ext cx="151489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/>
          <a:lstStyle/>
          <a:p>
            <a:endParaRPr lang="ru-RU"/>
          </a:p>
        </p:txBody>
      </p:sp>
      <p:sp>
        <p:nvSpPr>
          <p:cNvPr id="3192" name="Rectangle 32"/>
          <p:cNvSpPr>
            <a:spLocks noChangeArrowheads="1"/>
          </p:cNvSpPr>
          <p:nvPr/>
        </p:nvSpPr>
        <p:spPr bwMode="auto">
          <a:xfrm>
            <a:off x="7956930" y="6003503"/>
            <a:ext cx="2188806" cy="6336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4306" tIns="52153" rIns="104306" bIns="52153" anchor="ctr"/>
          <a:lstStyle/>
          <a:p>
            <a:r>
              <a:rPr lang="ru-RU" sz="1800"/>
              <a:t>25</a:t>
            </a:r>
            <a:r>
              <a:rPr lang="ru-RU" sz="1800" baseline="30000"/>
              <a:t>(ТР ТС </a:t>
            </a:r>
            <a:r>
              <a:rPr lang="en-US" sz="1800" b="1" baseline="30000"/>
              <a:t>001</a:t>
            </a:r>
            <a:r>
              <a:rPr lang="ru-RU" sz="1800" baseline="30000"/>
              <a:t>/2014)</a:t>
            </a:r>
            <a:endParaRPr lang="ru-RU" sz="1800" b="1">
              <a:solidFill>
                <a:srgbClr val="FF3300"/>
              </a:solidFill>
            </a:endParaRPr>
          </a:p>
        </p:txBody>
      </p:sp>
      <p:sp>
        <p:nvSpPr>
          <p:cNvPr id="3193" name="Rectangle 1138"/>
          <p:cNvSpPr>
            <a:spLocks noChangeArrowheads="1"/>
          </p:cNvSpPr>
          <p:nvPr/>
        </p:nvSpPr>
        <p:spPr bwMode="auto">
          <a:xfrm>
            <a:off x="9388286" y="5686700"/>
            <a:ext cx="757449" cy="238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4306" tIns="52153" rIns="104306" bIns="52153" anchor="ctr"/>
          <a:lstStyle/>
          <a:p>
            <a:pPr algn="ctr"/>
            <a:r>
              <a:rPr lang="ru-RU"/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3017748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64"/>
          <p:cNvSpPr txBox="1">
            <a:spLocks noChangeArrowheads="1"/>
          </p:cNvSpPr>
          <p:nvPr/>
        </p:nvSpPr>
        <p:spPr bwMode="auto">
          <a:xfrm>
            <a:off x="319634" y="1044327"/>
            <a:ext cx="10225136" cy="6155531"/>
          </a:xfrm>
          <a:prstGeom prst="rect">
            <a:avLst/>
          </a:prstGeom>
          <a:noFill/>
          <a:ln>
            <a:noFill/>
          </a:ln>
          <a:effectLst>
            <a:prstShdw prst="shdw12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04800" indent="-3048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400" b="1" dirty="0" smtClean="0">
                <a:solidFill>
                  <a:srgbClr val="100A84"/>
                </a:solidFill>
              </a:rPr>
              <a:t>Изменение ПМГ 22-2004 </a:t>
            </a:r>
            <a:r>
              <a:rPr lang="ru-RU" altLang="ru-RU" b="1" dirty="0" smtClean="0">
                <a:solidFill>
                  <a:srgbClr val="100A84"/>
                </a:solidFill>
              </a:rPr>
              <a:t>(зарегистрировано  10.07.2014  </a:t>
            </a:r>
            <a:r>
              <a:rPr lang="ru-RU" altLang="ru-RU" b="1" dirty="0">
                <a:solidFill>
                  <a:srgbClr val="100A84"/>
                </a:solidFill>
              </a:rPr>
              <a:t>№ </a:t>
            </a:r>
            <a:r>
              <a:rPr lang="ru-RU" altLang="ru-RU" b="1" dirty="0" smtClean="0">
                <a:solidFill>
                  <a:srgbClr val="100A84"/>
                </a:solidFill>
              </a:rPr>
              <a:t>9657) </a:t>
            </a:r>
          </a:p>
          <a:p>
            <a:pPr eaLnBrk="1" hangingPunct="1">
              <a:lnSpc>
                <a:spcPts val="1000"/>
              </a:lnSpc>
            </a:pPr>
            <a:endParaRPr lang="ru-RU" altLang="ru-RU" sz="2400" b="1" dirty="0" smtClean="0">
              <a:solidFill>
                <a:srgbClr val="100A84"/>
              </a:solidFill>
            </a:endParaRPr>
          </a:p>
          <a:p>
            <a:pPr indent="304800" eaLnBrk="1" hangingPunct="1">
              <a:lnSpc>
                <a:spcPts val="3100"/>
              </a:lnSpc>
            </a:pPr>
            <a:r>
              <a:rPr lang="ru-RU" b="1" i="1" u="sng" dirty="0" smtClean="0">
                <a:solidFill>
                  <a:srgbClr val="100A88"/>
                </a:solidFill>
                <a:latin typeface="+mj-lt"/>
                <a:ea typeface="Times New Roman"/>
              </a:rPr>
              <a:t>Разработка </a:t>
            </a:r>
            <a:r>
              <a:rPr lang="ru-RU" b="1" i="1" u="sng" dirty="0">
                <a:solidFill>
                  <a:srgbClr val="100A88"/>
                </a:solidFill>
                <a:latin typeface="+mj-lt"/>
                <a:ea typeface="Times New Roman"/>
              </a:rPr>
              <a:t>предложений </a:t>
            </a:r>
            <a:r>
              <a:rPr lang="ru-RU" b="1" i="1" u="sng" dirty="0" smtClean="0">
                <a:solidFill>
                  <a:srgbClr val="100A88"/>
                </a:solidFill>
                <a:latin typeface="+mj-lt"/>
                <a:ea typeface="Times New Roman"/>
              </a:rPr>
              <a:t>проводится </a:t>
            </a:r>
            <a:r>
              <a:rPr lang="ru-RU" b="1" i="1" u="sng" dirty="0">
                <a:solidFill>
                  <a:srgbClr val="100A88"/>
                </a:solidFill>
                <a:latin typeface="+mj-lt"/>
                <a:ea typeface="Times New Roman"/>
              </a:rPr>
              <a:t>на основании рассмотрения и голосования в рамках МТК</a:t>
            </a:r>
            <a:r>
              <a:rPr lang="ru-RU" b="1" i="1" u="sng" dirty="0" smtClean="0">
                <a:solidFill>
                  <a:srgbClr val="100A88"/>
                </a:solidFill>
                <a:latin typeface="+mj-lt"/>
                <a:ea typeface="Times New Roman"/>
              </a:rPr>
              <a:t>.</a:t>
            </a:r>
          </a:p>
          <a:p>
            <a:pPr marL="590550" indent="-285750" algn="just">
              <a:lnSpc>
                <a:spcPts val="31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612775" algn="l"/>
              </a:tabLst>
            </a:pPr>
            <a:r>
              <a:rPr lang="ru-RU" b="1" dirty="0" smtClean="0">
                <a:solidFill>
                  <a:srgbClr val="100A88"/>
                </a:solidFill>
                <a:latin typeface="+mj-lt"/>
                <a:ea typeface="Times New Roman"/>
              </a:rPr>
              <a:t>январь - апрель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- сбор </a:t>
            </a:r>
            <a:r>
              <a:rPr lang="ru-RU" dirty="0">
                <a:solidFill>
                  <a:srgbClr val="100A88"/>
                </a:solidFill>
                <a:latin typeface="+mj-lt"/>
                <a:ea typeface="Times New Roman"/>
              </a:rPr>
              <a:t>предложений от членов МТК и национальных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органов;</a:t>
            </a:r>
          </a:p>
          <a:p>
            <a:pPr marL="590550" indent="-285750" algn="just">
              <a:lnSpc>
                <a:spcPts val="31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623570" algn="l"/>
              </a:tabLst>
            </a:pP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 </a:t>
            </a:r>
            <a:r>
              <a:rPr lang="ru-RU" b="1" dirty="0" smtClean="0">
                <a:solidFill>
                  <a:srgbClr val="100A88"/>
                </a:solidFill>
                <a:latin typeface="+mj-lt"/>
                <a:ea typeface="Times New Roman"/>
              </a:rPr>
              <a:t>май - </a:t>
            </a:r>
            <a:r>
              <a:rPr lang="ru-RU" b="1" dirty="0">
                <a:solidFill>
                  <a:srgbClr val="100A88"/>
                </a:solidFill>
                <a:latin typeface="+mj-lt"/>
                <a:ea typeface="Times New Roman"/>
              </a:rPr>
              <a:t>июнь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- рассмотрение </a:t>
            </a:r>
            <a:r>
              <a:rPr lang="ru-RU" dirty="0">
                <a:solidFill>
                  <a:srgbClr val="100A88"/>
                </a:solidFill>
                <a:latin typeface="+mj-lt"/>
                <a:ea typeface="Times New Roman"/>
              </a:rPr>
              <a:t>и голосование по новым темам в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 МТК  и размещение МТК в АИС МГС предложений  </a:t>
            </a:r>
            <a:r>
              <a:rPr lang="ru-RU" dirty="0">
                <a:solidFill>
                  <a:srgbClr val="100A88"/>
                </a:solidFill>
                <a:latin typeface="+mj-lt"/>
                <a:ea typeface="Times New Roman"/>
              </a:rPr>
              <a:t>в проект ПМС с указанием заинтересованности в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разработке;</a:t>
            </a:r>
          </a:p>
          <a:p>
            <a:pPr marL="590550" indent="-285750" algn="just">
              <a:lnSpc>
                <a:spcPts val="31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623570" algn="l"/>
              </a:tabLst>
            </a:pPr>
            <a:r>
              <a:rPr lang="ru-RU" b="1" dirty="0" smtClean="0">
                <a:solidFill>
                  <a:srgbClr val="100A88"/>
                </a:solidFill>
                <a:latin typeface="+mj-lt"/>
                <a:ea typeface="Times New Roman"/>
              </a:rPr>
              <a:t>июнь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 - формирование </a:t>
            </a:r>
            <a:r>
              <a:rPr lang="ru-RU" dirty="0">
                <a:solidFill>
                  <a:srgbClr val="100A88"/>
                </a:solidFill>
                <a:latin typeface="+mj-lt"/>
                <a:ea typeface="Times New Roman"/>
              </a:rPr>
              <a:t>Бюро по стандартам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в </a:t>
            </a:r>
            <a:r>
              <a:rPr lang="ru-RU" dirty="0">
                <a:solidFill>
                  <a:srgbClr val="100A88"/>
                </a:solidFill>
                <a:latin typeface="+mj-lt"/>
                <a:ea typeface="Times New Roman"/>
              </a:rPr>
              <a:t>АИС МГС первой редакции проекта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ПМС;</a:t>
            </a:r>
          </a:p>
          <a:p>
            <a:pPr marL="590550" indent="-285750" algn="just">
              <a:lnSpc>
                <a:spcPts val="31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623570" algn="l"/>
              </a:tabLst>
            </a:pPr>
            <a:r>
              <a:rPr lang="ru-RU" b="1" dirty="0" smtClean="0">
                <a:solidFill>
                  <a:srgbClr val="100A88"/>
                </a:solidFill>
                <a:latin typeface="+mj-lt"/>
                <a:ea typeface="Times New Roman"/>
              </a:rPr>
              <a:t>июль – август: </a:t>
            </a:r>
          </a:p>
          <a:p>
            <a:pPr indent="457200" algn="just">
              <a:lnSpc>
                <a:spcPts val="3100"/>
              </a:lnSpc>
              <a:spcAft>
                <a:spcPts val="0"/>
              </a:spcAft>
              <a:tabLst>
                <a:tab pos="623570" algn="l"/>
              </a:tabLst>
            </a:pPr>
            <a:r>
              <a:rPr lang="ru-RU" dirty="0">
                <a:solidFill>
                  <a:srgbClr val="100A88"/>
                </a:solidFill>
                <a:latin typeface="+mj-lt"/>
                <a:ea typeface="Times New Roman"/>
              </a:rPr>
              <a:t> -  анализ и доработка Бюро по стандартам первой редакции проекта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ПМС;</a:t>
            </a:r>
          </a:p>
          <a:p>
            <a:pPr indent="457200" algn="just">
              <a:lnSpc>
                <a:spcPts val="3100"/>
              </a:lnSpc>
              <a:spcAft>
                <a:spcPts val="0"/>
              </a:spcAft>
              <a:tabLst>
                <a:tab pos="623570" algn="l"/>
              </a:tabLst>
            </a:pPr>
            <a:r>
              <a:rPr lang="ru-RU" dirty="0">
                <a:solidFill>
                  <a:srgbClr val="100A88"/>
                </a:solidFill>
                <a:latin typeface="+mj-lt"/>
                <a:ea typeface="Times New Roman"/>
              </a:rPr>
              <a:t> 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- </a:t>
            </a:r>
            <a:r>
              <a:rPr lang="ru-RU" dirty="0">
                <a:solidFill>
                  <a:srgbClr val="100A88"/>
                </a:solidFill>
                <a:latin typeface="+mj-lt"/>
                <a:ea typeface="Times New Roman"/>
              </a:rPr>
              <a:t>формирование Бюро по стандартам окончательной редакции ПМС с учетом замечаний МТК и национальных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органов;</a:t>
            </a:r>
          </a:p>
          <a:p>
            <a:pPr marL="590550" indent="-285750" algn="just">
              <a:lnSpc>
                <a:spcPts val="31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623570" algn="l"/>
              </a:tabLst>
            </a:pPr>
            <a:r>
              <a:rPr lang="ru-RU" b="1" dirty="0" smtClean="0">
                <a:solidFill>
                  <a:srgbClr val="100A88"/>
                </a:solidFill>
                <a:latin typeface="+mj-lt"/>
                <a:ea typeface="Times New Roman"/>
              </a:rPr>
              <a:t>сентябрь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 - рассмотрение проекта </a:t>
            </a:r>
            <a:r>
              <a:rPr lang="ru-RU" dirty="0">
                <a:solidFill>
                  <a:srgbClr val="100A88"/>
                </a:solidFill>
                <a:latin typeface="+mj-lt"/>
                <a:ea typeface="Times New Roman"/>
              </a:rPr>
              <a:t>ПМС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на </a:t>
            </a:r>
            <a:r>
              <a:rPr lang="ru-RU" dirty="0">
                <a:solidFill>
                  <a:srgbClr val="100A88"/>
                </a:solidFill>
                <a:latin typeface="+mj-lt"/>
                <a:ea typeface="Times New Roman"/>
              </a:rPr>
              <a:t>заседании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НТКС;</a:t>
            </a:r>
          </a:p>
          <a:p>
            <a:pPr marL="590550" indent="-285750" algn="just">
              <a:lnSpc>
                <a:spcPts val="31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623570" algn="l"/>
              </a:tabLst>
            </a:pPr>
            <a:r>
              <a:rPr lang="ru-RU" b="1" dirty="0" smtClean="0">
                <a:solidFill>
                  <a:srgbClr val="100A88"/>
                </a:solidFill>
                <a:latin typeface="+mj-lt"/>
                <a:ea typeface="Times New Roman"/>
              </a:rPr>
              <a:t>октябрь -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принятие ПМС </a:t>
            </a:r>
            <a:r>
              <a:rPr lang="ru-RU" dirty="0">
                <a:solidFill>
                  <a:srgbClr val="100A88"/>
                </a:solidFill>
                <a:latin typeface="+mj-lt"/>
                <a:ea typeface="Times New Roman"/>
              </a:rPr>
              <a:t>на заседании МГС </a:t>
            </a:r>
            <a:r>
              <a:rPr lang="ru-RU" dirty="0" smtClean="0">
                <a:solidFill>
                  <a:srgbClr val="100A88"/>
                </a:solidFill>
                <a:latin typeface="+mj-lt"/>
                <a:ea typeface="Times New Roman"/>
              </a:rPr>
              <a:t>.</a:t>
            </a:r>
            <a:endParaRPr lang="ru-RU" altLang="ru-RU" b="1" i="1" u="sng" dirty="0" smtClean="0">
              <a:solidFill>
                <a:srgbClr val="100A88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0496" y="289366"/>
            <a:ext cx="9523412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dirty="0" smtClean="0">
                <a:latin typeface="Arial" charset="0"/>
                <a:cs typeface="Arial" charset="0"/>
              </a:rPr>
              <a:t>СОВЕРШЕНСТВОВАНИЕ ПЛАНИРОВАНИЯ </a:t>
            </a:r>
            <a:r>
              <a:rPr lang="ru-RU" sz="2200" dirty="0" smtClean="0">
                <a:latin typeface="Arial" charset="0"/>
                <a:cs typeface="Arial" charset="0"/>
              </a:rPr>
              <a:t>РАБОТ.</a:t>
            </a:r>
            <a:endParaRPr lang="ru-RU" sz="2200" dirty="0" smtClean="0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200" dirty="0" smtClean="0">
                <a:latin typeface="Arial" charset="0"/>
                <a:cs typeface="Arial" charset="0"/>
              </a:rPr>
              <a:t>ПОВЫШЕНИЕ </a:t>
            </a:r>
            <a:r>
              <a:rPr lang="ru-RU" sz="2200" dirty="0" smtClean="0">
                <a:latin typeface="Arial" charset="0"/>
                <a:cs typeface="Arial" charset="0"/>
              </a:rPr>
              <a:t>РОЛИ МТК</a:t>
            </a:r>
            <a:endParaRPr lang="ru-RU" sz="2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92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Impact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Impact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4076</TotalTime>
  <Words>644</Words>
  <Application>Microsoft Office PowerPoint</Application>
  <PresentationFormat>Произвольный</PresentationFormat>
  <Paragraphs>241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1_Оформление по умолчанию</vt:lpstr>
      <vt:lpstr>2_Оформление по умолчанию</vt:lpstr>
      <vt:lpstr>9_Оформление по умолчанию</vt:lpstr>
      <vt:lpstr>10_Оформление по умолчанию</vt:lpstr>
      <vt:lpstr>Оформление по умолчанию</vt:lpstr>
      <vt:lpstr>Microsoft Equation 3.0</vt:lpstr>
      <vt:lpstr>Диаграмма Microsoft Office Excel</vt:lpstr>
      <vt:lpstr>Презентация PowerPoint</vt:lpstr>
      <vt:lpstr>Степень разработанности проблемы</vt:lpstr>
      <vt:lpstr>Цель и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 принятия решения в МТК</vt:lpstr>
      <vt:lpstr>Презентация PowerPoint</vt:lpstr>
      <vt:lpstr>Презентация PowerPoint</vt:lpstr>
      <vt:lpstr>Ожидаемый результат</vt:lpstr>
      <vt:lpstr>Направления работы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UstinovaES</dc:creator>
  <cp:lastModifiedBy>filippov</cp:lastModifiedBy>
  <cp:revision>523</cp:revision>
  <cp:lastPrinted>2015-01-15T08:34:09Z</cp:lastPrinted>
  <dcterms:created xsi:type="dcterms:W3CDTF">2011-10-31T11:32:45Z</dcterms:created>
  <dcterms:modified xsi:type="dcterms:W3CDTF">2015-06-15T18:32:04Z</dcterms:modified>
</cp:coreProperties>
</file>